
<file path=[Content_Types].xml><?xml version="1.0" encoding="utf-8"?>
<Types xmlns="http://schemas.openxmlformats.org/package/2006/content-types">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_rels/slideMaster1.xml.rels" ContentType="application/vnd.openxmlformats-package.relationships+xml"/>
  <Override PartName="/ppt/theme/theme1.xml" ContentType="application/vnd.openxmlformats-officedocument.theme+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media/image1.png" ContentType="image/png"/>
  <Override PartName="/ppt/media/image2.png" ContentType="image/png"/>
  <Override PartName="/ppt/_rels/presentation.xml.rels" ContentType="application/vnd.openxmlformats-package.relationships+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_rels/slide9.xml.rels" ContentType="application/vnd.openxmlformats-package.relationships+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0080625" cy="7559675"/>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20" Type="http://schemas.openxmlformats.org/officeDocument/2006/relationships/slide" Target="slides/slide18.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24" name="PlaceHolder 2"/>
          <p:cNvSpPr>
            <a:spLocks noGrp="1"/>
          </p:cNvSpPr>
          <p:nvPr>
            <p:ph type="body"/>
          </p:nvPr>
        </p:nvSpPr>
        <p:spPr>
          <a:xfrm>
            <a:off x="504000" y="1768680"/>
            <a:ext cx="907200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25" name="PlaceHolder 3"/>
          <p:cNvSpPr>
            <a:spLocks noGrp="1"/>
          </p:cNvSpPr>
          <p:nvPr>
            <p:ph type="body"/>
          </p:nvPr>
        </p:nvSpPr>
        <p:spPr>
          <a:xfrm>
            <a:off x="504000" y="4058640"/>
            <a:ext cx="907200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27" name="PlaceHolder 2"/>
          <p:cNvSpPr>
            <a:spLocks noGrp="1"/>
          </p:cNvSpPr>
          <p:nvPr>
            <p:ph type="body"/>
          </p:nvPr>
        </p:nvSpPr>
        <p:spPr>
          <a:xfrm>
            <a:off x="50400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28" name="PlaceHolder 3"/>
          <p:cNvSpPr>
            <a:spLocks noGrp="1"/>
          </p:cNvSpPr>
          <p:nvPr>
            <p:ph type="body"/>
          </p:nvPr>
        </p:nvSpPr>
        <p:spPr>
          <a:xfrm>
            <a:off x="515268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29" name="PlaceHolder 4"/>
          <p:cNvSpPr>
            <a:spLocks noGrp="1"/>
          </p:cNvSpPr>
          <p:nvPr>
            <p:ph type="body"/>
          </p:nvPr>
        </p:nvSpPr>
        <p:spPr>
          <a:xfrm>
            <a:off x="5152680" y="405864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30" name="PlaceHolder 5"/>
          <p:cNvSpPr>
            <a:spLocks noGrp="1"/>
          </p:cNvSpPr>
          <p:nvPr>
            <p:ph type="body"/>
          </p:nvPr>
        </p:nvSpPr>
        <p:spPr>
          <a:xfrm>
            <a:off x="504000" y="405864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32" name="PlaceHolder 2"/>
          <p:cNvSpPr>
            <a:spLocks noGrp="1"/>
          </p:cNvSpPr>
          <p:nvPr>
            <p:ph type="body"/>
          </p:nvPr>
        </p:nvSpPr>
        <p:spPr>
          <a:xfrm>
            <a:off x="504000" y="1768680"/>
            <a:ext cx="907200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33" name="PlaceHolder 3"/>
          <p:cNvSpPr>
            <a:spLocks noGrp="1"/>
          </p:cNvSpPr>
          <p:nvPr>
            <p:ph type="body"/>
          </p:nvPr>
        </p:nvSpPr>
        <p:spPr>
          <a:xfrm>
            <a:off x="504000" y="1768680"/>
            <a:ext cx="907200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pic>
        <p:nvPicPr>
          <p:cNvPr id="34" name="" descr=""/>
          <p:cNvPicPr/>
          <p:nvPr/>
        </p:nvPicPr>
        <p:blipFill>
          <a:blip r:embed="rId2"/>
          <a:stretch/>
        </p:blipFill>
        <p:spPr>
          <a:xfrm>
            <a:off x="2292480" y="1768680"/>
            <a:ext cx="5494680" cy="4384080"/>
          </a:xfrm>
          <a:prstGeom prst="rect">
            <a:avLst/>
          </a:prstGeom>
          <a:ln>
            <a:noFill/>
          </a:ln>
        </p:spPr>
      </p:pic>
      <p:pic>
        <p:nvPicPr>
          <p:cNvPr id="35" name="" descr=""/>
          <p:cNvPicPr/>
          <p:nvPr/>
        </p:nvPicPr>
        <p:blipFill>
          <a:blip r:embed="rId3"/>
          <a:stretch/>
        </p:blipFill>
        <p:spPr>
          <a:xfrm>
            <a:off x="2292480" y="1768680"/>
            <a:ext cx="5494680" cy="4384080"/>
          </a:xfrm>
          <a:prstGeom prst="rect">
            <a:avLst/>
          </a:prstGeom>
          <a:ln>
            <a:noFill/>
          </a:ln>
        </p:spPr>
      </p:pic>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3" name="PlaceHolder 2"/>
          <p:cNvSpPr>
            <a:spLocks noGrp="1"/>
          </p:cNvSpPr>
          <p:nvPr>
            <p:ph type="subTitle"/>
          </p:nvPr>
        </p:nvSpPr>
        <p:spPr>
          <a:xfrm>
            <a:off x="504000" y="1768680"/>
            <a:ext cx="9072000" cy="4384080"/>
          </a:xfrm>
          <a:prstGeom prst="rect">
            <a:avLst/>
          </a:prstGeom>
        </p:spPr>
        <p:txBody>
          <a:bodyPr lIns="0" rIns="0" tIns="0" bIns="0" anchor="ctr"/>
          <a:p>
            <a:pPr algn="ctr"/>
            <a:endParaRPr lang="it-IT" sz="3200" spc="-1" strike="noStrike">
              <a:solidFill>
                <a:srgbClr val="000000"/>
              </a:solidFill>
              <a:uFill>
                <a:solidFill>
                  <a:srgbClr val="ffffff"/>
                </a:solidFill>
              </a:uFill>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5" name="PlaceHolder 2"/>
          <p:cNvSpPr>
            <a:spLocks noGrp="1"/>
          </p:cNvSpPr>
          <p:nvPr>
            <p:ph type="body"/>
          </p:nvPr>
        </p:nvSpPr>
        <p:spPr>
          <a:xfrm>
            <a:off x="504000" y="1768680"/>
            <a:ext cx="907200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7" name="PlaceHolder 2"/>
          <p:cNvSpPr>
            <a:spLocks noGrp="1"/>
          </p:cNvSpPr>
          <p:nvPr>
            <p:ph type="body"/>
          </p:nvPr>
        </p:nvSpPr>
        <p:spPr>
          <a:xfrm>
            <a:off x="504000" y="1768680"/>
            <a:ext cx="442692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8" name="PlaceHolder 3"/>
          <p:cNvSpPr>
            <a:spLocks noGrp="1"/>
          </p:cNvSpPr>
          <p:nvPr>
            <p:ph type="body"/>
          </p:nvPr>
        </p:nvSpPr>
        <p:spPr>
          <a:xfrm>
            <a:off x="5152680" y="1768680"/>
            <a:ext cx="442692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4000" y="301320"/>
            <a:ext cx="9072000" cy="5850360"/>
          </a:xfrm>
          <a:prstGeom prst="rect">
            <a:avLst/>
          </a:prstGeom>
        </p:spPr>
        <p:txBody>
          <a:bodyPr lIns="0" rIns="0" tIns="0" bIns="0" anchor="ctr"/>
          <a:p>
            <a:pPr algn="ctr"/>
            <a:endParaRPr lang="it-IT" sz="3200" spc="-1" strike="noStrike">
              <a:solidFill>
                <a:srgbClr val="000000"/>
              </a:solidFill>
              <a:uFill>
                <a:solidFill>
                  <a:srgbClr val="ffffff"/>
                </a:solidFill>
              </a:u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12" name="PlaceHolder 2"/>
          <p:cNvSpPr>
            <a:spLocks noGrp="1"/>
          </p:cNvSpPr>
          <p:nvPr>
            <p:ph type="body"/>
          </p:nvPr>
        </p:nvSpPr>
        <p:spPr>
          <a:xfrm>
            <a:off x="50400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13" name="PlaceHolder 3"/>
          <p:cNvSpPr>
            <a:spLocks noGrp="1"/>
          </p:cNvSpPr>
          <p:nvPr>
            <p:ph type="body"/>
          </p:nvPr>
        </p:nvSpPr>
        <p:spPr>
          <a:xfrm>
            <a:off x="504000" y="405864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14" name="PlaceHolder 4"/>
          <p:cNvSpPr>
            <a:spLocks noGrp="1"/>
          </p:cNvSpPr>
          <p:nvPr>
            <p:ph type="body"/>
          </p:nvPr>
        </p:nvSpPr>
        <p:spPr>
          <a:xfrm>
            <a:off x="5152680" y="1768680"/>
            <a:ext cx="442692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16" name="PlaceHolder 2"/>
          <p:cNvSpPr>
            <a:spLocks noGrp="1"/>
          </p:cNvSpPr>
          <p:nvPr>
            <p:ph type="body"/>
          </p:nvPr>
        </p:nvSpPr>
        <p:spPr>
          <a:xfrm>
            <a:off x="504000" y="1768680"/>
            <a:ext cx="442692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17" name="PlaceHolder 3"/>
          <p:cNvSpPr>
            <a:spLocks noGrp="1"/>
          </p:cNvSpPr>
          <p:nvPr>
            <p:ph type="body"/>
          </p:nvPr>
        </p:nvSpPr>
        <p:spPr>
          <a:xfrm>
            <a:off x="515268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18" name="PlaceHolder 4"/>
          <p:cNvSpPr>
            <a:spLocks noGrp="1"/>
          </p:cNvSpPr>
          <p:nvPr>
            <p:ph type="body"/>
          </p:nvPr>
        </p:nvSpPr>
        <p:spPr>
          <a:xfrm>
            <a:off x="5152680" y="405864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20" name="PlaceHolder 2"/>
          <p:cNvSpPr>
            <a:spLocks noGrp="1"/>
          </p:cNvSpPr>
          <p:nvPr>
            <p:ph type="body"/>
          </p:nvPr>
        </p:nvSpPr>
        <p:spPr>
          <a:xfrm>
            <a:off x="50400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21" name="PlaceHolder 3"/>
          <p:cNvSpPr>
            <a:spLocks noGrp="1"/>
          </p:cNvSpPr>
          <p:nvPr>
            <p:ph type="body"/>
          </p:nvPr>
        </p:nvSpPr>
        <p:spPr>
          <a:xfrm>
            <a:off x="515268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22" name="PlaceHolder 4"/>
          <p:cNvSpPr>
            <a:spLocks noGrp="1"/>
          </p:cNvSpPr>
          <p:nvPr>
            <p:ph type="body"/>
          </p:nvPr>
        </p:nvSpPr>
        <p:spPr>
          <a:xfrm>
            <a:off x="504000" y="4058640"/>
            <a:ext cx="907200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301320"/>
            <a:ext cx="9072000" cy="1261800"/>
          </a:xfrm>
          <a:prstGeom prst="rect">
            <a:avLst/>
          </a:prstGeom>
        </p:spPr>
        <p:txBody>
          <a:bodyPr lIns="0" rIns="0" tIns="0" bIns="0" anchor="ctr"/>
          <a:p>
            <a:pPr algn="ctr"/>
            <a:r>
              <a:rPr lang="it-IT" sz="4400" spc="-1" strike="noStrike">
                <a:solidFill>
                  <a:srgbClr val="000000"/>
                </a:solidFill>
                <a:uFill>
                  <a:solidFill>
                    <a:srgbClr val="ffffff"/>
                  </a:solidFill>
                </a:uFill>
                <a:latin typeface="Arial"/>
              </a:rPr>
              <a:t>Fai clic per modificare il formato del testo del titolo</a:t>
            </a:r>
            <a:endParaRPr lang="it-IT" sz="4400" spc="-1" strike="noStrike">
              <a:solidFill>
                <a:srgbClr val="000000"/>
              </a:solidFill>
              <a:uFill>
                <a:solidFill>
                  <a:srgbClr val="ffffff"/>
                </a:solidFill>
              </a:uFill>
              <a:latin typeface="Arial"/>
            </a:endParaRPr>
          </a:p>
        </p:txBody>
      </p:sp>
      <p:sp>
        <p:nvSpPr>
          <p:cNvPr id="1" name="PlaceHolder 2"/>
          <p:cNvSpPr>
            <a:spLocks noGrp="1"/>
          </p:cNvSpPr>
          <p:nvPr>
            <p:ph type="body"/>
          </p:nvPr>
        </p:nvSpPr>
        <p:spPr>
          <a:xfrm>
            <a:off x="504000" y="1768680"/>
            <a:ext cx="9072000" cy="4384080"/>
          </a:xfrm>
          <a:prstGeom prst="rect">
            <a:avLst/>
          </a:prstGeom>
        </p:spPr>
        <p:txBody>
          <a:bodyPr lIns="0" rIns="0" tIns="0" bIns="0"/>
          <a:p>
            <a:pPr marL="432000" indent="-324000">
              <a:buClr>
                <a:srgbClr val="000000"/>
              </a:buClr>
              <a:buSzPct val="45000"/>
              <a:buFont typeface="Wingdings" charset="2"/>
              <a:buChar char=""/>
            </a:pPr>
            <a:r>
              <a:rPr lang="it-IT" sz="3200" spc="-1" strike="noStrike">
                <a:solidFill>
                  <a:srgbClr val="000000"/>
                </a:solidFill>
                <a:uFill>
                  <a:solidFill>
                    <a:srgbClr val="ffffff"/>
                  </a:solidFill>
                </a:uFill>
                <a:latin typeface="Arial"/>
              </a:rPr>
              <a:t>Fai clic per modificare il formato del testo della struttura</a:t>
            </a:r>
            <a:endParaRPr lang="it-IT" sz="3200" spc="-1" strike="noStrike">
              <a:solidFill>
                <a:srgbClr val="000000"/>
              </a:solidFill>
              <a:uFill>
                <a:solidFill>
                  <a:srgbClr val="ffffff"/>
                </a:solidFill>
              </a:uFill>
              <a:latin typeface="Arial"/>
            </a:endParaRPr>
          </a:p>
          <a:p>
            <a:pPr lvl="1" marL="864000" indent="-324000">
              <a:buClr>
                <a:srgbClr val="000000"/>
              </a:buClr>
              <a:buSzPct val="75000"/>
              <a:buFont typeface="Symbol" charset="2"/>
              <a:buChar char=""/>
            </a:pPr>
            <a:r>
              <a:rPr lang="it-IT" sz="2800" spc="-1" strike="noStrike">
                <a:solidFill>
                  <a:srgbClr val="000000"/>
                </a:solidFill>
                <a:uFill>
                  <a:solidFill>
                    <a:srgbClr val="ffffff"/>
                  </a:solidFill>
                </a:uFill>
                <a:latin typeface="Arial"/>
              </a:rPr>
              <a:t>Secondo livello struttura</a:t>
            </a:r>
            <a:endParaRPr lang="it-IT" sz="2800" spc="-1" strike="noStrike">
              <a:solidFill>
                <a:srgbClr val="000000"/>
              </a:solidFill>
              <a:uFill>
                <a:solidFill>
                  <a:srgbClr val="ffffff"/>
                </a:solidFill>
              </a:uFill>
              <a:latin typeface="Arial"/>
            </a:endParaRPr>
          </a:p>
          <a:p>
            <a:pPr lvl="2" marL="1296000" indent="-288000">
              <a:buClr>
                <a:srgbClr val="000000"/>
              </a:buClr>
              <a:buSzPct val="45000"/>
              <a:buFont typeface="Wingdings" charset="2"/>
              <a:buChar char=""/>
            </a:pPr>
            <a:r>
              <a:rPr lang="it-IT" sz="2400" spc="-1" strike="noStrike">
                <a:solidFill>
                  <a:srgbClr val="000000"/>
                </a:solidFill>
                <a:uFill>
                  <a:solidFill>
                    <a:srgbClr val="ffffff"/>
                  </a:solidFill>
                </a:uFill>
                <a:latin typeface="Arial"/>
              </a:rPr>
              <a:t>Terzo livello struttura</a:t>
            </a:r>
            <a:endParaRPr lang="it-IT" sz="2400" spc="-1" strike="noStrike">
              <a:solidFill>
                <a:srgbClr val="000000"/>
              </a:solidFill>
              <a:uFill>
                <a:solidFill>
                  <a:srgbClr val="ffffff"/>
                </a:solidFill>
              </a:uFill>
              <a:latin typeface="Arial"/>
            </a:endParaRPr>
          </a:p>
          <a:p>
            <a:pPr lvl="3" marL="1728000" indent="-216000">
              <a:buClr>
                <a:srgbClr val="000000"/>
              </a:buClr>
              <a:buSzPct val="75000"/>
              <a:buFont typeface="Symbol" charset="2"/>
              <a:buChar char=""/>
            </a:pPr>
            <a:r>
              <a:rPr lang="it-IT" sz="2000" spc="-1" strike="noStrike">
                <a:solidFill>
                  <a:srgbClr val="000000"/>
                </a:solidFill>
                <a:uFill>
                  <a:solidFill>
                    <a:srgbClr val="ffffff"/>
                  </a:solidFill>
                </a:uFill>
                <a:latin typeface="Arial"/>
              </a:rPr>
              <a:t>Quarto livello struttura</a:t>
            </a:r>
            <a:endParaRPr lang="it-IT" sz="2000" spc="-1" strike="noStrike">
              <a:solidFill>
                <a:srgbClr val="000000"/>
              </a:solidFill>
              <a:uFill>
                <a:solidFill>
                  <a:srgbClr val="ffffff"/>
                </a:solidFill>
              </a:uFill>
              <a:latin typeface="Arial"/>
            </a:endParaRPr>
          </a:p>
          <a:p>
            <a:pPr lvl="4" marL="2160000" indent="-216000">
              <a:buClr>
                <a:srgbClr val="000000"/>
              </a:buClr>
              <a:buSzPct val="45000"/>
              <a:buFont typeface="Wingdings" charset="2"/>
              <a:buChar char=""/>
            </a:pPr>
            <a:r>
              <a:rPr lang="it-IT" sz="2000" spc="-1" strike="noStrike">
                <a:solidFill>
                  <a:srgbClr val="000000"/>
                </a:solidFill>
                <a:uFill>
                  <a:solidFill>
                    <a:srgbClr val="ffffff"/>
                  </a:solidFill>
                </a:uFill>
                <a:latin typeface="Arial"/>
              </a:rPr>
              <a:t>Quinto livello struttura</a:t>
            </a:r>
            <a:endParaRPr lang="it-IT" sz="2000" spc="-1" strike="noStrike">
              <a:solidFill>
                <a:srgbClr val="000000"/>
              </a:solidFill>
              <a:uFill>
                <a:solidFill>
                  <a:srgbClr val="ffffff"/>
                </a:solidFill>
              </a:uFill>
              <a:latin typeface="Arial"/>
            </a:endParaRPr>
          </a:p>
          <a:p>
            <a:pPr lvl="5" marL="2592000" indent="-216000">
              <a:buClr>
                <a:srgbClr val="000000"/>
              </a:buClr>
              <a:buSzPct val="45000"/>
              <a:buFont typeface="Wingdings" charset="2"/>
              <a:buChar char=""/>
            </a:pPr>
            <a:r>
              <a:rPr lang="it-IT" sz="2000" spc="-1" strike="noStrike">
                <a:solidFill>
                  <a:srgbClr val="000000"/>
                </a:solidFill>
                <a:uFill>
                  <a:solidFill>
                    <a:srgbClr val="ffffff"/>
                  </a:solidFill>
                </a:uFill>
                <a:latin typeface="Arial"/>
              </a:rPr>
              <a:t>Sesto livello struttura</a:t>
            </a:r>
            <a:endParaRPr lang="it-IT" sz="2000" spc="-1" strike="noStrike">
              <a:solidFill>
                <a:srgbClr val="000000"/>
              </a:solidFill>
              <a:uFill>
                <a:solidFill>
                  <a:srgbClr val="ffffff"/>
                </a:solidFill>
              </a:uFill>
              <a:latin typeface="Arial"/>
            </a:endParaRPr>
          </a:p>
          <a:p>
            <a:pPr lvl="6" marL="3024000" indent="-216000">
              <a:buClr>
                <a:srgbClr val="000000"/>
              </a:buClr>
              <a:buSzPct val="45000"/>
              <a:buFont typeface="Wingdings" charset="2"/>
              <a:buChar char=""/>
            </a:pPr>
            <a:r>
              <a:rPr lang="it-IT" sz="2000" spc="-1" strike="noStrike">
                <a:solidFill>
                  <a:srgbClr val="000000"/>
                </a:solidFill>
                <a:uFill>
                  <a:solidFill>
                    <a:srgbClr val="ffffff"/>
                  </a:solidFill>
                </a:uFill>
                <a:latin typeface="Arial"/>
              </a:rPr>
              <a:t>Settimo livello struttura</a:t>
            </a:r>
            <a:endParaRPr lang="it-IT" sz="2000" spc="-1" strike="noStrike">
              <a:solidFill>
                <a:srgbClr val="000000"/>
              </a:solidFill>
              <a:uFill>
                <a:solidFill>
                  <a:srgbClr val="ffffff"/>
                </a:solidFill>
              </a:uFill>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a_risoluzione_per_inadempimento.htm" TargetMode="External"/><Relationship Id="rId2" Type="http://schemas.openxmlformats.org/officeDocument/2006/relationships/hyperlink" Target="file:///C:/Users/Fabrizio%20IIS%20Volta/Desktop/Corso%20sul%20nuovo%20codice%20degli%20appalti/risoluzione%20impossibilitasopravvenuta.htm" TargetMode="External"/><Relationship Id="rId3" Type="http://schemas.openxmlformats.org/officeDocument/2006/relationships/hyperlink" Target="file:///C:/Users/Fabrizio%20IIS%20Volta/Desktop/Corso%20sul%20nuovo%20codice%20degli%20appalti/la_risoluzione_per_eccessiva_one.htm" TargetMode="External"/><Relationship Id="rId4"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hyperlink" Target="file:///C:/enciclopedia/autotutela-diritto-amministrativo/" TargetMode="External"/><Relationship Id="rId2"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6"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Gli elementi essenziali del contratto</a:t>
            </a:r>
            <a:endParaRPr lang="it-IT" sz="1800" spc="-1" strike="noStrike">
              <a:solidFill>
                <a:srgbClr val="000000"/>
              </a:solidFill>
              <a:uFill>
                <a:solidFill>
                  <a:srgbClr val="ffffff"/>
                </a:solidFill>
              </a:uFill>
              <a:latin typeface="Arial"/>
            </a:endParaRPr>
          </a:p>
        </p:txBody>
      </p:sp>
      <p:sp>
        <p:nvSpPr>
          <p:cNvPr id="37" name="CustomShape 2"/>
          <p:cNvSpPr/>
          <p:nvPr/>
        </p:nvSpPr>
        <p:spPr>
          <a:xfrm>
            <a:off x="504000" y="1769040"/>
            <a:ext cx="9070560" cy="4383360"/>
          </a:xfrm>
          <a:prstGeom prst="rect">
            <a:avLst/>
          </a:prstGeom>
          <a:noFill/>
          <a:ln>
            <a:noFill/>
          </a:ln>
        </p:spPr>
        <p:style>
          <a:lnRef idx="0"/>
          <a:fillRef idx="0"/>
          <a:effectRef idx="0"/>
          <a:fontRef idx="minor"/>
        </p:style>
        <p:txBody>
          <a:bodyPr lIns="0" rIns="0" tIns="0" bIns="0"/>
          <a:p>
            <a:pPr marL="216000" indent="-214920" algn="just">
              <a:lnSpc>
                <a:spcPct val="100000"/>
              </a:lnSpc>
              <a:buClr>
                <a:srgbClr val="000000"/>
              </a:buClr>
              <a:buFont typeface="StarSymbol"/>
              <a:buAutoNum type="arabicParenR"/>
            </a:pPr>
            <a:r>
              <a:rPr lang="it-IT" sz="3200" spc="-1" strike="noStrike">
                <a:solidFill>
                  <a:srgbClr val="000000"/>
                </a:solidFill>
                <a:uFill>
                  <a:solidFill>
                    <a:srgbClr val="ffffff"/>
                  </a:solidFill>
                </a:uFill>
                <a:latin typeface="Arial"/>
                <a:ea typeface="DejaVu Sans"/>
              </a:rPr>
              <a:t> </a:t>
            </a:r>
            <a:r>
              <a:rPr lang="it-IT" sz="3200" spc="-1" strike="noStrike">
                <a:solidFill>
                  <a:srgbClr val="000000"/>
                </a:solidFill>
                <a:uFill>
                  <a:solidFill>
                    <a:srgbClr val="ffffff"/>
                  </a:solidFill>
                </a:uFill>
                <a:latin typeface="Arial"/>
                <a:ea typeface="DejaVu Sans"/>
              </a:rPr>
              <a:t>Accordo;</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3200" spc="-1" strike="noStrike">
                <a:solidFill>
                  <a:srgbClr val="000000"/>
                </a:solidFill>
                <a:uFill>
                  <a:solidFill>
                    <a:srgbClr val="ffffff"/>
                  </a:solidFill>
                </a:uFill>
                <a:latin typeface="Arial"/>
                <a:ea typeface="DejaVu Sans"/>
              </a:rPr>
              <a:t> </a:t>
            </a:r>
            <a:r>
              <a:rPr lang="it-IT" sz="3200" spc="-1" strike="noStrike">
                <a:solidFill>
                  <a:srgbClr val="000000"/>
                </a:solidFill>
                <a:uFill>
                  <a:solidFill>
                    <a:srgbClr val="ffffff"/>
                  </a:solidFill>
                </a:uFill>
                <a:latin typeface="Arial"/>
                <a:ea typeface="DejaVu Sans"/>
              </a:rPr>
              <a:t>Causa (insieme delle ragioni che muovono le parti a contrarre);</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3200" spc="-1" strike="noStrike">
                <a:solidFill>
                  <a:srgbClr val="000000"/>
                </a:solidFill>
                <a:uFill>
                  <a:solidFill>
                    <a:srgbClr val="ffffff"/>
                  </a:solidFill>
                </a:uFill>
                <a:latin typeface="Arial"/>
                <a:ea typeface="DejaVu Sans"/>
              </a:rPr>
              <a:t> </a:t>
            </a:r>
            <a:r>
              <a:rPr lang="it-IT" sz="3200" spc="-1" strike="noStrike">
                <a:solidFill>
                  <a:srgbClr val="000000"/>
                </a:solidFill>
                <a:uFill>
                  <a:solidFill>
                    <a:srgbClr val="ffffff"/>
                  </a:solidFill>
                </a:uFill>
                <a:latin typeface="Arial"/>
                <a:ea typeface="DejaVu Sans"/>
              </a:rPr>
              <a:t>Forma</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3200" spc="-1" strike="noStrike">
                <a:solidFill>
                  <a:srgbClr val="000000"/>
                </a:solidFill>
                <a:uFill>
                  <a:solidFill>
                    <a:srgbClr val="ffffff"/>
                  </a:solidFill>
                </a:uFill>
                <a:latin typeface="Arial"/>
                <a:ea typeface="DejaVu Sans"/>
              </a:rPr>
              <a:t> </a:t>
            </a:r>
            <a:r>
              <a:rPr lang="it-IT" sz="3200" spc="-1" strike="noStrike">
                <a:solidFill>
                  <a:srgbClr val="000000"/>
                </a:solidFill>
                <a:uFill>
                  <a:solidFill>
                    <a:srgbClr val="ffffff"/>
                  </a:solidFill>
                </a:uFill>
                <a:latin typeface="Arial"/>
                <a:ea typeface="DejaVu Sans"/>
              </a:rPr>
              <a:t>Oggetto</a:t>
            </a:r>
            <a:endParaRPr lang="it-IT" sz="1800" spc="-1" strike="noStrike">
              <a:solidFill>
                <a:srgbClr val="000000"/>
              </a:solidFill>
              <a:uFill>
                <a:solidFill>
                  <a:srgbClr val="ffffff"/>
                </a:solidFill>
              </a:uFill>
              <a:latin typeface="Arial"/>
            </a:endParaRPr>
          </a:p>
        </p:txBody>
      </p:sp>
    </p:spTree>
  </p:cSld>
  <p:timing>
    <p:tnLst>
      <p:par>
        <p:cTn id="1" dur="indefinite" restart="never" nodeType="tmRoot">
          <p:childTnLst>
            <p:seq>
              <p:cTn id="2"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4"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I controlli e le peculiarità</a:t>
            </a:r>
            <a:endParaRPr lang="it-IT" sz="1800" spc="-1" strike="noStrike">
              <a:solidFill>
                <a:srgbClr val="000000"/>
              </a:solidFill>
              <a:uFill>
                <a:solidFill>
                  <a:srgbClr val="ffffff"/>
                </a:solidFill>
              </a:uFill>
              <a:latin typeface="Arial"/>
            </a:endParaRPr>
          </a:p>
        </p:txBody>
      </p:sp>
      <p:sp>
        <p:nvSpPr>
          <p:cNvPr id="55" name="CustomShape 2"/>
          <p:cNvSpPr/>
          <p:nvPr/>
        </p:nvSpPr>
        <p:spPr>
          <a:xfrm>
            <a:off x="504000" y="1769040"/>
            <a:ext cx="9070560" cy="4383360"/>
          </a:xfrm>
          <a:prstGeom prst="rect">
            <a:avLst/>
          </a:prstGeom>
          <a:noFill/>
          <a:ln>
            <a:noFill/>
          </a:ln>
        </p:spPr>
        <p:style>
          <a:lnRef idx="0"/>
          <a:fillRef idx="0"/>
          <a:effectRef idx="0"/>
          <a:fontRef idx="minor"/>
        </p:style>
        <p:txBody>
          <a:bodyPr lIns="0" rIns="0" tIns="0" bIns="0"/>
          <a:p>
            <a:pPr algn="just">
              <a:lnSpc>
                <a:spcPct val="100000"/>
              </a:lnSpc>
            </a:pPr>
            <a:r>
              <a:rPr lang="it-IT" sz="2600" spc="-1" strike="noStrike">
                <a:solidFill>
                  <a:srgbClr val="000000"/>
                </a:solidFill>
                <a:uFill>
                  <a:solidFill>
                    <a:srgbClr val="ffffff"/>
                  </a:solidFill>
                </a:uFill>
                <a:latin typeface="Georgia;Times New Roman"/>
                <a:ea typeface="Georgia;Times New Roman"/>
              </a:rPr>
              <a:t>Per quanto concerne i contratti di cui al punto 1) si rimanda integralmente alle slides sul nuovo codice dei contratti e alle disposizioni del D.I. 44/2001 art. 32,33 e 34.</a:t>
            </a:r>
            <a:endParaRPr lang="it-IT" sz="1800" spc="-1" strike="noStrike">
              <a:solidFill>
                <a:srgbClr val="000000"/>
              </a:solidFill>
              <a:uFill>
                <a:solidFill>
                  <a:srgbClr val="ffffff"/>
                </a:solidFill>
              </a:uFill>
              <a:latin typeface="Arial"/>
            </a:endParaRPr>
          </a:p>
          <a:p>
            <a:pPr algn="just">
              <a:lnSpc>
                <a:spcPct val="100000"/>
              </a:lnSpc>
            </a:pPr>
            <a:r>
              <a:rPr lang="it-IT" sz="2600" spc="-1" strike="noStrike">
                <a:solidFill>
                  <a:srgbClr val="000000"/>
                </a:solidFill>
                <a:uFill>
                  <a:solidFill>
                    <a:srgbClr val="ffffff"/>
                  </a:solidFill>
                </a:uFill>
                <a:latin typeface="Georgia;Times New Roman"/>
                <a:ea typeface="Georgia;Times New Roman"/>
              </a:rPr>
              <a:t>Ad ogni modo bisogna tener presente:</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La tipologia di procedura da adottare in relazione al valore;</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L'importanza del DURC prima della stipula e prima del pagamento;</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La tracciabilità dei flussi finanziari;</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La verifica della regolarità fiscale presso Equitalia per importi superiori a € 10.000,00;</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Il C.I.G.;</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Il C.U.P.</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Le disposizioni in materia di trasparenza ex D.Lgs. 33/2013.</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9" dur="indefinite" restart="never" nodeType="tmRoot">
          <p:childTnLst>
            <p:seq>
              <p:cTn id="20"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6"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I controlli e le peculiarità</a:t>
            </a:r>
            <a:endParaRPr lang="it-IT" sz="1800" spc="-1" strike="noStrike">
              <a:solidFill>
                <a:srgbClr val="000000"/>
              </a:solidFill>
              <a:uFill>
                <a:solidFill>
                  <a:srgbClr val="ffffff"/>
                </a:solidFill>
              </a:uFill>
              <a:latin typeface="Arial"/>
            </a:endParaRPr>
          </a:p>
        </p:txBody>
      </p:sp>
      <p:sp>
        <p:nvSpPr>
          <p:cNvPr id="57" name="CustomShape 2"/>
          <p:cNvSpPr/>
          <p:nvPr/>
        </p:nvSpPr>
        <p:spPr>
          <a:xfrm>
            <a:off x="504000" y="1769040"/>
            <a:ext cx="9070560" cy="4383360"/>
          </a:xfrm>
          <a:prstGeom prst="rect">
            <a:avLst/>
          </a:prstGeom>
          <a:noFill/>
          <a:ln>
            <a:noFill/>
          </a:ln>
        </p:spPr>
        <p:style>
          <a:lnRef idx="0"/>
          <a:fillRef idx="0"/>
          <a:effectRef idx="0"/>
          <a:fontRef idx="minor"/>
        </p:style>
        <p:txBody>
          <a:bodyPr lIns="0" rIns="0" tIns="0" bIns="0"/>
          <a:p>
            <a:pPr algn="just">
              <a:lnSpc>
                <a:spcPct val="100000"/>
              </a:lnSpc>
            </a:pPr>
            <a:r>
              <a:rPr lang="it-IT" sz="2600" spc="-1" strike="noStrike">
                <a:solidFill>
                  <a:srgbClr val="000000"/>
                </a:solidFill>
                <a:uFill>
                  <a:solidFill>
                    <a:srgbClr val="ffffff"/>
                  </a:solidFill>
                </a:uFill>
                <a:latin typeface="Georgia;Times New Roman"/>
                <a:ea typeface="Georgia;Times New Roman"/>
              </a:rPr>
              <a:t>Per quanto concerne i contratti di cui al punto 2) bisogna tener presente:</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L'importanza dell'occasionalità dell'incarico;</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L'importanza della comprovata esperienza universitaria;</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La preventiva autorizzazione da parte dell'amministrazione di appartenenza ad eccezione di quelli riportati nell'art. 53 comma 6 del D.Lgs. 165-2001 nonché quelli conferiti ai dipendenti in part time pari o inferiore al 50%;</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La procedura di selezione che deve avvenire tramite bando pubblico con pubblicazione, graduatorie, ecc…;</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La massima trasparenza delle procedure;</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Il curriculum vitae per valutare la pertinenza con l'incarico da conferire.</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21" dur="indefinite" restart="never" nodeType="tmRoot">
          <p:childTnLst>
            <p:seq>
              <p:cTn id="22"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8"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I controlli e le peculiarità</a:t>
            </a:r>
            <a:endParaRPr lang="it-IT" sz="1800" spc="-1" strike="noStrike">
              <a:solidFill>
                <a:srgbClr val="000000"/>
              </a:solidFill>
              <a:uFill>
                <a:solidFill>
                  <a:srgbClr val="ffffff"/>
                </a:solidFill>
              </a:uFill>
              <a:latin typeface="Arial"/>
            </a:endParaRPr>
          </a:p>
        </p:txBody>
      </p:sp>
      <p:sp>
        <p:nvSpPr>
          <p:cNvPr id="59" name="CustomShape 2"/>
          <p:cNvSpPr/>
          <p:nvPr/>
        </p:nvSpPr>
        <p:spPr>
          <a:xfrm>
            <a:off x="504000" y="1769040"/>
            <a:ext cx="9070560" cy="4383360"/>
          </a:xfrm>
          <a:prstGeom prst="rect">
            <a:avLst/>
          </a:prstGeom>
          <a:noFill/>
          <a:ln>
            <a:noFill/>
          </a:ln>
        </p:spPr>
        <p:style>
          <a:lnRef idx="0"/>
          <a:fillRef idx="0"/>
          <a:effectRef idx="0"/>
          <a:fontRef idx="minor"/>
        </p:style>
        <p:txBody>
          <a:bodyPr lIns="0" rIns="0" tIns="0" bIns="0"/>
          <a:p>
            <a:pPr algn="just">
              <a:lnSpc>
                <a:spcPct val="100000"/>
              </a:lnSpc>
            </a:pPr>
            <a:r>
              <a:rPr lang="it-IT" sz="2600" spc="-1" strike="noStrike">
                <a:solidFill>
                  <a:srgbClr val="000000"/>
                </a:solidFill>
                <a:uFill>
                  <a:solidFill>
                    <a:srgbClr val="ffffff"/>
                  </a:solidFill>
                </a:uFill>
                <a:latin typeface="Georgia;Times New Roman"/>
                <a:ea typeface="Georgia;Times New Roman"/>
              </a:rPr>
              <a:t>Per quanto concerne i contratti di cui al punto 3) bisogna tener presente quanto previsto dagli artt. 35 e 57 del CCNL Scuola 2007.</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23" dur="indefinite" restart="never" nodeType="tmRoot">
          <p:childTnLst>
            <p:seq>
              <p:cTn id="24" nodeType="mainSeq"/>
              <p:prevCondLst>
                <p:cond delay="0" evt="onPrev">
                  <p:tgtEl>
                    <p:sldTgt/>
                  </p:tgtEl>
                </p:cond>
              </p:prevCondLst>
              <p:nextCondLst>
                <p:cond delay="0"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0"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I controlli e le peculiarità</a:t>
            </a:r>
            <a:endParaRPr lang="it-IT" sz="1800" spc="-1" strike="noStrike">
              <a:solidFill>
                <a:srgbClr val="000000"/>
              </a:solidFill>
              <a:uFill>
                <a:solidFill>
                  <a:srgbClr val="ffffff"/>
                </a:solidFill>
              </a:uFill>
              <a:latin typeface="Arial"/>
            </a:endParaRPr>
          </a:p>
        </p:txBody>
      </p:sp>
      <p:sp>
        <p:nvSpPr>
          <p:cNvPr id="61" name="CustomShape 2"/>
          <p:cNvSpPr/>
          <p:nvPr/>
        </p:nvSpPr>
        <p:spPr>
          <a:xfrm>
            <a:off x="504000" y="1769040"/>
            <a:ext cx="9070560" cy="4383360"/>
          </a:xfrm>
          <a:prstGeom prst="rect">
            <a:avLst/>
          </a:prstGeom>
          <a:noFill/>
          <a:ln>
            <a:noFill/>
          </a:ln>
        </p:spPr>
        <p:style>
          <a:lnRef idx="0"/>
          <a:fillRef idx="0"/>
          <a:effectRef idx="0"/>
          <a:fontRef idx="minor"/>
        </p:style>
        <p:txBody>
          <a:bodyPr lIns="0" rIns="0" tIns="0" bIns="0"/>
          <a:p>
            <a:pPr algn="just">
              <a:lnSpc>
                <a:spcPct val="100000"/>
              </a:lnSpc>
            </a:pPr>
            <a:r>
              <a:rPr lang="it-IT" sz="2600" spc="-1" strike="noStrike">
                <a:solidFill>
                  <a:srgbClr val="000000"/>
                </a:solidFill>
                <a:uFill>
                  <a:solidFill>
                    <a:srgbClr val="ffffff"/>
                  </a:solidFill>
                </a:uFill>
                <a:latin typeface="Georgia;Times New Roman"/>
                <a:ea typeface="Georgia;Times New Roman"/>
              </a:rPr>
              <a:t>Per quanto concerne i contratti di cui al punto 4) bisogna tener presente di quanto segue:</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Artt. 25 e 40 del CCNL Scuola 2007;</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Disposizioni annuale sul conferimento delle supplenze;</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Regolamento supplenze A.T.A. D.M. 430/2000;</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Regolamento supplenze docenti del 13.06.2007;</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2600" spc="-1" strike="noStrike">
                <a:solidFill>
                  <a:srgbClr val="000000"/>
                </a:solidFill>
                <a:uFill>
                  <a:solidFill>
                    <a:srgbClr val="ffffff"/>
                  </a:solidFill>
                </a:uFill>
                <a:latin typeface="Georgia;Times New Roman"/>
                <a:ea typeface="Georgia;Times New Roman"/>
              </a:rPr>
              <a:t>DD.MM. che disciplinano le graduatorie d'istituto.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25" dur="indefinite" restart="never" nodeType="tmRoot">
          <p:childTnLst>
            <p:seq>
              <p:cTn id="26" nodeType="mainSeq"/>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2"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I controlli e le peculiarità</a:t>
            </a:r>
            <a:endParaRPr lang="it-IT" sz="1800" spc="-1" strike="noStrike">
              <a:solidFill>
                <a:srgbClr val="000000"/>
              </a:solidFill>
              <a:uFill>
                <a:solidFill>
                  <a:srgbClr val="ffffff"/>
                </a:solidFill>
              </a:uFill>
              <a:latin typeface="Arial"/>
            </a:endParaRPr>
          </a:p>
        </p:txBody>
      </p:sp>
      <p:sp>
        <p:nvSpPr>
          <p:cNvPr id="63" name="CustomShape 2"/>
          <p:cNvSpPr/>
          <p:nvPr/>
        </p:nvSpPr>
        <p:spPr>
          <a:xfrm>
            <a:off x="504000" y="1769040"/>
            <a:ext cx="9070560" cy="4383360"/>
          </a:xfrm>
          <a:prstGeom prst="rect">
            <a:avLst/>
          </a:prstGeom>
          <a:noFill/>
          <a:ln>
            <a:noFill/>
          </a:ln>
        </p:spPr>
        <p:style>
          <a:lnRef idx="0"/>
          <a:fillRef idx="0"/>
          <a:effectRef idx="0"/>
          <a:fontRef idx="minor"/>
        </p:style>
        <p:txBody>
          <a:bodyPr lIns="0" rIns="0" tIns="0" bIns="0"/>
          <a:p>
            <a:pPr algn="just">
              <a:lnSpc>
                <a:spcPct val="100000"/>
              </a:lnSpc>
            </a:pPr>
            <a:r>
              <a:rPr lang="it-IT" sz="2600" spc="-1" strike="noStrike">
                <a:solidFill>
                  <a:srgbClr val="000000"/>
                </a:solidFill>
                <a:uFill>
                  <a:solidFill>
                    <a:srgbClr val="ffffff"/>
                  </a:solidFill>
                </a:uFill>
                <a:latin typeface="Georgia;Times New Roman"/>
                <a:ea typeface="Georgia;Times New Roman"/>
              </a:rPr>
              <a:t>I documenti per la prima assunzione in servizio</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marL="216000" indent="-215640" algn="just">
              <a:lnSpc>
                <a:spcPct val="100000"/>
              </a:lnSpc>
              <a:buClr>
                <a:srgbClr val="000000"/>
              </a:buClr>
              <a:buFont typeface="Wingdings" charset="2"/>
              <a:buChar char=""/>
            </a:pPr>
            <a:r>
              <a:rPr lang="it-IT" sz="2600" spc="-1" strike="noStrike">
                <a:solidFill>
                  <a:srgbClr val="000000"/>
                </a:solidFill>
                <a:uFill>
                  <a:solidFill>
                    <a:srgbClr val="ffffff"/>
                  </a:solidFill>
                </a:uFill>
                <a:latin typeface="Georgia;Times New Roman"/>
                <a:ea typeface="Georgia;Times New Roman"/>
              </a:rPr>
              <a:t>il foglio di individuazione per la supplenza</a:t>
            </a:r>
            <a:endParaRPr lang="it-IT" sz="1800" spc="-1" strike="noStrike">
              <a:solidFill>
                <a:srgbClr val="000000"/>
              </a:solidFill>
              <a:uFill>
                <a:solidFill>
                  <a:srgbClr val="ffffff"/>
                </a:solidFill>
              </a:uFill>
              <a:latin typeface="Arial"/>
            </a:endParaRPr>
          </a:p>
          <a:p>
            <a:pPr marL="216000" indent="-215640" algn="just">
              <a:lnSpc>
                <a:spcPct val="100000"/>
              </a:lnSpc>
              <a:buClr>
                <a:srgbClr val="000000"/>
              </a:buClr>
              <a:buFont typeface="Wingdings" charset="2"/>
              <a:buChar char=""/>
            </a:pPr>
            <a:r>
              <a:rPr lang="it-IT" sz="2600" spc="-1" strike="noStrike">
                <a:solidFill>
                  <a:srgbClr val="000000"/>
                </a:solidFill>
                <a:uFill>
                  <a:solidFill>
                    <a:srgbClr val="ffffff"/>
                  </a:solidFill>
                </a:uFill>
                <a:latin typeface="Georgia;Times New Roman"/>
                <a:ea typeface="Georgia;Times New Roman"/>
              </a:rPr>
              <a:t>codice fiscale</a:t>
            </a:r>
            <a:endParaRPr lang="it-IT" sz="1800" spc="-1" strike="noStrike">
              <a:solidFill>
                <a:srgbClr val="000000"/>
              </a:solidFill>
              <a:uFill>
                <a:solidFill>
                  <a:srgbClr val="ffffff"/>
                </a:solidFill>
              </a:uFill>
              <a:latin typeface="Arial"/>
            </a:endParaRPr>
          </a:p>
          <a:p>
            <a:pPr marL="216000" indent="-215640" algn="just">
              <a:lnSpc>
                <a:spcPct val="100000"/>
              </a:lnSpc>
              <a:buClr>
                <a:srgbClr val="000000"/>
              </a:buClr>
              <a:buFont typeface="Wingdings" charset="2"/>
              <a:buChar char=""/>
            </a:pPr>
            <a:r>
              <a:rPr lang="it-IT" sz="2600" spc="-1" strike="noStrike">
                <a:solidFill>
                  <a:srgbClr val="000000"/>
                </a:solidFill>
                <a:uFill>
                  <a:solidFill>
                    <a:srgbClr val="ffffff"/>
                  </a:solidFill>
                </a:uFill>
                <a:latin typeface="Georgia;Times New Roman"/>
                <a:ea typeface="Georgia;Times New Roman"/>
              </a:rPr>
              <a:t>coordinate bancarie (in caso di prima nomina) o N. di partita di spesa fissa se si è avuto già pagamenti dal Tesoro (o fotocopia cedolino stipendio) </a:t>
            </a:r>
            <a:endParaRPr lang="it-IT" sz="1800" spc="-1" strike="noStrike">
              <a:solidFill>
                <a:srgbClr val="000000"/>
              </a:solidFill>
              <a:uFill>
                <a:solidFill>
                  <a:srgbClr val="ffffff"/>
                </a:solidFill>
              </a:uFill>
              <a:latin typeface="Arial"/>
            </a:endParaRPr>
          </a:p>
          <a:p>
            <a:pPr marL="216000" indent="-215640" algn="just">
              <a:lnSpc>
                <a:spcPct val="100000"/>
              </a:lnSpc>
              <a:buClr>
                <a:srgbClr val="000000"/>
              </a:buClr>
              <a:buFont typeface="Wingdings" charset="2"/>
              <a:buChar char=""/>
            </a:pPr>
            <a:r>
              <a:rPr lang="it-IT" sz="2600" spc="-1" strike="noStrike">
                <a:solidFill>
                  <a:srgbClr val="000000"/>
                </a:solidFill>
                <a:uFill>
                  <a:solidFill>
                    <a:srgbClr val="ffffff"/>
                  </a:solidFill>
                </a:uFill>
                <a:latin typeface="Georgia;Times New Roman"/>
                <a:ea typeface="Georgia;Times New Roman"/>
              </a:rPr>
              <a:t>(eventuale) riepilogo servizi già svolti</a:t>
            </a:r>
            <a:endParaRPr lang="it-IT" sz="1800" spc="-1" strike="noStrike">
              <a:solidFill>
                <a:srgbClr val="000000"/>
              </a:solidFill>
              <a:uFill>
                <a:solidFill>
                  <a:srgbClr val="ffffff"/>
                </a:solidFill>
              </a:uFill>
              <a:latin typeface="Arial"/>
            </a:endParaRPr>
          </a:p>
          <a:p>
            <a:pPr marL="216000" indent="-215640" algn="just">
              <a:lnSpc>
                <a:spcPct val="100000"/>
              </a:lnSpc>
              <a:buClr>
                <a:srgbClr val="000000"/>
              </a:buClr>
              <a:buFont typeface="Wingdings" charset="2"/>
              <a:buChar char=""/>
            </a:pPr>
            <a:r>
              <a:rPr lang="it-IT" sz="2600" spc="-1" strike="noStrike">
                <a:solidFill>
                  <a:srgbClr val="000000"/>
                </a:solidFill>
                <a:uFill>
                  <a:solidFill>
                    <a:srgbClr val="ffffff"/>
                  </a:solidFill>
                </a:uFill>
                <a:latin typeface="Georgia;Times New Roman"/>
                <a:ea typeface="Georgia;Times New Roman"/>
              </a:rPr>
              <a:t>Scelta tipologia pagamento</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27" dur="indefinite" restart="never" nodeType="tmRoot">
          <p:childTnLst>
            <p:seq>
              <p:cTn id="28" nodeType="mainSeq"/>
              <p:prevCondLst>
                <p:cond delay="0" evt="onPrev">
                  <p:tgtEl>
                    <p:sldTgt/>
                  </p:tgtEl>
                </p:cond>
              </p:prevCondLst>
              <p:nextCondLst>
                <p:cond delay="0" evt="onNext">
                  <p:tgtEl>
                    <p:sldTgt/>
                  </p:tgtEl>
                </p:cond>
              </p:nextCondLst>
            </p:seq>
          </p:childTnLst>
        </p:cTn>
      </p:par>
    </p:tnLst>
  </p:timing>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4"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I controlli e le peculiarità</a:t>
            </a:r>
            <a:endParaRPr lang="it-IT" sz="1800" spc="-1" strike="noStrike">
              <a:solidFill>
                <a:srgbClr val="000000"/>
              </a:solidFill>
              <a:uFill>
                <a:solidFill>
                  <a:srgbClr val="ffffff"/>
                </a:solidFill>
              </a:uFill>
              <a:latin typeface="Arial"/>
            </a:endParaRPr>
          </a:p>
        </p:txBody>
      </p:sp>
      <p:sp>
        <p:nvSpPr>
          <p:cNvPr id="65" name="CustomShape 2"/>
          <p:cNvSpPr/>
          <p:nvPr/>
        </p:nvSpPr>
        <p:spPr>
          <a:xfrm>
            <a:off x="504000" y="1769040"/>
            <a:ext cx="9070560" cy="4383360"/>
          </a:xfrm>
          <a:prstGeom prst="rect">
            <a:avLst/>
          </a:prstGeom>
          <a:noFill/>
          <a:ln>
            <a:noFill/>
          </a:ln>
        </p:spPr>
        <p:style>
          <a:lnRef idx="0"/>
          <a:fillRef idx="0"/>
          <a:effectRef idx="0"/>
          <a:fontRef idx="minor"/>
        </p:style>
        <p:txBody>
          <a:bodyPr lIns="0" rIns="0" tIns="0" bIns="0"/>
          <a:p>
            <a:pPr algn="just">
              <a:lnSpc>
                <a:spcPct val="100000"/>
              </a:lnSpc>
            </a:pPr>
            <a:r>
              <a:rPr lang="it-IT" sz="2000" spc="-1" strike="noStrike">
                <a:solidFill>
                  <a:srgbClr val="000000"/>
                </a:solidFill>
                <a:uFill>
                  <a:solidFill>
                    <a:srgbClr val="ffffff"/>
                  </a:solidFill>
                </a:uFill>
                <a:latin typeface="Georgia;Times New Roman"/>
                <a:ea typeface="Georgia;Times New Roman"/>
              </a:rPr>
              <a:t>Documentazione di rito</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Georgia;Times New Roman"/>
                <a:ea typeface="Georgia;Times New Roman"/>
              </a:rPr>
              <a:t>Circa la presentazione della documentazione di rito si richiamano gli artt. 46, 72, 72 e 76 del DPR 28 dicembre 2000, n. 445 "Testo unico delle disposizioni legislative e regolamentari in materia di documentazione amministrativa" e successive modifiche e integrazioni previste dall'art. 15 della legge 12 novembre 2011 n. 183"</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Georgia;Times New Roman"/>
                <a:ea typeface="Georgia;Times New Roman"/>
              </a:rPr>
              <a:t>Tutta la documentazione può essere autocertificata con dichiarazione sostitutiva di certificazione. VEDI ALLEGATI</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Georgia;Times New Roman"/>
                <a:ea typeface="Georgia;Times New Roman"/>
              </a:rPr>
              <a:t>Si rammenta inoltre che l'obbligo della certificazione dell’idoneità fisica all’impiego è stato abolito dall'art. 42 del Dl 21 giugno 2013 n. 69 convertito, con modificazioni, nella legge 9 agosto 2013 n. 98</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Georgia;Times New Roman"/>
                <a:ea typeface="Georgia;Times New Roman"/>
              </a:rPr>
              <a:t>I documenti vanno presentati entro 30 giorni dalla presa di servizio.</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29" dur="indefinite" restart="never" nodeType="tmRoot">
          <p:childTnLst>
            <p:seq>
              <p:cTn id="30" nodeType="mainSeq"/>
              <p:prevCondLst>
                <p:cond delay="0" evt="onPrev">
                  <p:tgtEl>
                    <p:sldTgt/>
                  </p:tgtEl>
                </p:cond>
              </p:prevCondLst>
              <p:nextCondLst>
                <p:cond delay="0" evt="onNext">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6"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I controlli e le peculiarità</a:t>
            </a:r>
            <a:endParaRPr lang="it-IT" sz="1800" spc="-1" strike="noStrike">
              <a:solidFill>
                <a:srgbClr val="000000"/>
              </a:solidFill>
              <a:uFill>
                <a:solidFill>
                  <a:srgbClr val="ffffff"/>
                </a:solidFill>
              </a:uFill>
              <a:latin typeface="Arial"/>
            </a:endParaRPr>
          </a:p>
        </p:txBody>
      </p:sp>
      <p:sp>
        <p:nvSpPr>
          <p:cNvPr id="67" name="CustomShape 2"/>
          <p:cNvSpPr/>
          <p:nvPr/>
        </p:nvSpPr>
        <p:spPr>
          <a:xfrm>
            <a:off x="504000" y="1769040"/>
            <a:ext cx="9070560" cy="4383360"/>
          </a:xfrm>
          <a:prstGeom prst="rect">
            <a:avLst/>
          </a:prstGeom>
          <a:noFill/>
          <a:ln>
            <a:noFill/>
          </a:ln>
        </p:spPr>
        <p:style>
          <a:lnRef idx="0"/>
          <a:fillRef idx="0"/>
          <a:effectRef idx="0"/>
          <a:fontRef idx="minor"/>
        </p:style>
        <p:txBody>
          <a:bodyPr lIns="0" rIns="0" tIns="0" bIns="0"/>
          <a:p>
            <a:pPr algn="just">
              <a:lnSpc>
                <a:spcPct val="100000"/>
              </a:lnSpc>
            </a:pPr>
            <a:r>
              <a:rPr lang="it-IT" sz="2000" spc="-1" strike="noStrike">
                <a:solidFill>
                  <a:srgbClr val="000000"/>
                </a:solidFill>
                <a:uFill>
                  <a:solidFill>
                    <a:srgbClr val="ffffff"/>
                  </a:solidFill>
                </a:uFill>
                <a:latin typeface="Georgia;Times New Roman"/>
                <a:ea typeface="Georgia;Times New Roman"/>
              </a:rPr>
              <a:t>Cosa molto importante per i contratti di supplenza:</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Georgia;Times New Roman"/>
                <a:ea typeface="Georgia;Times New Roman"/>
              </a:rPr>
              <a:t>Come sancito dal D.M. sul rinnovo delle graduatorie, la scuola che stipula il primo contratto a valere sulle nuove graduatorie, è tenuta a:</a:t>
            </a:r>
            <a:endParaRPr lang="it-IT" sz="1800" spc="-1" strike="noStrike">
              <a:solidFill>
                <a:srgbClr val="000000"/>
              </a:solidFill>
              <a:uFill>
                <a:solidFill>
                  <a:srgbClr val="ffffff"/>
                </a:solidFill>
              </a:uFill>
              <a:latin typeface="Arial"/>
            </a:endParaRPr>
          </a:p>
          <a:p>
            <a:pPr marL="216000" indent="-216000" algn="just">
              <a:lnSpc>
                <a:spcPct val="100000"/>
              </a:lnSpc>
              <a:buClr>
                <a:srgbClr val="000000"/>
              </a:buClr>
              <a:buFont typeface="StarSymbol"/>
              <a:buAutoNum type="arabicParenR"/>
            </a:pPr>
            <a:r>
              <a:rPr lang="it-IT" sz="2000" spc="-1" strike="noStrike">
                <a:solidFill>
                  <a:srgbClr val="000000"/>
                </a:solidFill>
                <a:uFill>
                  <a:solidFill>
                    <a:srgbClr val="ffffff"/>
                  </a:solidFill>
                </a:uFill>
                <a:latin typeface="Georgia;Times New Roman"/>
                <a:ea typeface="Georgia;Times New Roman"/>
              </a:rPr>
              <a:t>Nel caso del personale docente: chiedere alla scuola che le ha gestite la verifica di quanto dichiarato nella domanda di inclusione;</a:t>
            </a:r>
            <a:endParaRPr lang="it-IT" sz="1800" spc="-1" strike="noStrike">
              <a:solidFill>
                <a:srgbClr val="000000"/>
              </a:solidFill>
              <a:uFill>
                <a:solidFill>
                  <a:srgbClr val="ffffff"/>
                </a:solidFill>
              </a:uFill>
              <a:latin typeface="Arial"/>
            </a:endParaRPr>
          </a:p>
          <a:p>
            <a:pPr marL="216000" indent="-216000" algn="just">
              <a:lnSpc>
                <a:spcPct val="100000"/>
              </a:lnSpc>
              <a:buClr>
                <a:srgbClr val="000000"/>
              </a:buClr>
              <a:buFont typeface="StarSymbol"/>
              <a:buAutoNum type="arabicParenR"/>
            </a:pPr>
            <a:r>
              <a:rPr lang="it-IT" sz="2000" spc="-1" strike="noStrike">
                <a:solidFill>
                  <a:srgbClr val="000000"/>
                </a:solidFill>
                <a:uFill>
                  <a:solidFill>
                    <a:srgbClr val="ffffff"/>
                  </a:solidFill>
                </a:uFill>
                <a:latin typeface="Georgia;Times New Roman"/>
                <a:ea typeface="Georgia;Times New Roman"/>
              </a:rPr>
              <a:t>Nel caso del personale A.T.A.: provvedere autonomamente alla verifica di quanto sopra.</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Georgia;Times New Roman"/>
                <a:ea typeface="Georgia;Times New Roman"/>
              </a:rPr>
              <a:t>Non bisogna poi dimenticare la comunicazione del rapporto di lavoro al centro per l'impiego attraverso il canale Unilav.</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31" dur="indefinite" restart="never" nodeType="tmRoot">
          <p:childTnLst>
            <p:seq>
              <p:cTn id="32" nodeType="mainSeq"/>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8"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I controlli e le peculiarità</a:t>
            </a:r>
            <a:endParaRPr lang="it-IT" sz="1800" spc="-1" strike="noStrike">
              <a:solidFill>
                <a:srgbClr val="000000"/>
              </a:solidFill>
              <a:uFill>
                <a:solidFill>
                  <a:srgbClr val="ffffff"/>
                </a:solidFill>
              </a:uFill>
              <a:latin typeface="Arial"/>
            </a:endParaRPr>
          </a:p>
        </p:txBody>
      </p:sp>
      <p:sp>
        <p:nvSpPr>
          <p:cNvPr id="69" name="CustomShape 2"/>
          <p:cNvSpPr/>
          <p:nvPr/>
        </p:nvSpPr>
        <p:spPr>
          <a:xfrm>
            <a:off x="504000" y="1769040"/>
            <a:ext cx="9070560" cy="4383360"/>
          </a:xfrm>
          <a:prstGeom prst="rect">
            <a:avLst/>
          </a:prstGeom>
          <a:noFill/>
          <a:ln>
            <a:noFill/>
          </a:ln>
        </p:spPr>
        <p:style>
          <a:lnRef idx="0"/>
          <a:fillRef idx="0"/>
          <a:effectRef idx="0"/>
          <a:fontRef idx="minor"/>
        </p:style>
        <p:txBody>
          <a:bodyPr lIns="0" rIns="0" tIns="0" bIns="0"/>
          <a:p>
            <a:pPr algn="just">
              <a:lnSpc>
                <a:spcPct val="100000"/>
              </a:lnSpc>
            </a:pPr>
            <a:r>
              <a:rPr lang="it-IT" sz="2000" spc="-1" strike="noStrike">
                <a:solidFill>
                  <a:srgbClr val="000000"/>
                </a:solidFill>
                <a:uFill>
                  <a:solidFill>
                    <a:srgbClr val="ffffff"/>
                  </a:solidFill>
                </a:uFill>
                <a:latin typeface="Georgia;Times New Roman"/>
                <a:ea typeface="Georgia;Times New Roman"/>
              </a:rPr>
              <a:t>Per quanto concerne i contratti di prestazione occasionale con dipendenti pubblici e quelli di collaborazione plurima non dobbiamo dimenticare di comunicarli all'anagrafe delle prestazioni entro 15 gg. dalla data di conferimento o di autorizzazione.</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Georgia;Times New Roman"/>
                <a:ea typeface="Georgia;Times New Roman"/>
              </a:rPr>
              <a:t>Le prestazioni occasionali con estranei alla P.A. vanno inseriti nell'anagrafe delle prestazione con cadenza semestrale: 30 giugno per quelli conferiti entro il 31/12 dell'anno precedente e 31/12 per quelli conferiti entro il 30/06 del medesimo anno.</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Georgia;Times New Roman"/>
                <a:ea typeface="Georgia;Times New Roman"/>
              </a:rPr>
              <a:t>Non bisogna poi dimenticare gli obblighi in materia di trasparenza i quali impongono la pubblicazione dei curriculum vitae degli esperti nonché l'elenco dei contratti con essi stipulati con l'indicazione di quanto previsto dall'art. 15 del D.Lgs. 33/2013.</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33" dur="indefinite" restart="never" nodeType="tmRoot">
          <p:childTnLst>
            <p:seq>
              <p:cTn id="34" nodeType="mainSeq"/>
              <p:prevCondLst>
                <p:cond delay="0" evt="onPrev">
                  <p:tgtEl>
                    <p:sldTgt/>
                  </p:tgtEl>
                </p:cond>
              </p:prevCondLst>
              <p:nextCondLst>
                <p:cond delay="0" evt="onNext">
                  <p:tgtEl>
                    <p:sldTgt/>
                  </p:tgtEl>
                </p:cond>
              </p:nextCondLst>
            </p:seq>
          </p:childTnLst>
        </p:cTn>
      </p:par>
    </p:tnLst>
  </p:timing>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0"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Cenni sugli aspetti fiscali</a:t>
            </a:r>
            <a:endParaRPr lang="it-IT" sz="1800" spc="-1" strike="noStrike">
              <a:solidFill>
                <a:srgbClr val="000000"/>
              </a:solidFill>
              <a:uFill>
                <a:solidFill>
                  <a:srgbClr val="ffffff"/>
                </a:solidFill>
              </a:uFill>
              <a:latin typeface="Arial"/>
            </a:endParaRPr>
          </a:p>
        </p:txBody>
      </p:sp>
      <p:sp>
        <p:nvSpPr>
          <p:cNvPr id="71" name="CustomShape 2"/>
          <p:cNvSpPr/>
          <p:nvPr/>
        </p:nvSpPr>
        <p:spPr>
          <a:xfrm>
            <a:off x="504000" y="1769040"/>
            <a:ext cx="9070560" cy="4383360"/>
          </a:xfrm>
          <a:prstGeom prst="rect">
            <a:avLst/>
          </a:prstGeom>
          <a:noFill/>
          <a:ln>
            <a:noFill/>
          </a:ln>
        </p:spPr>
        <p:style>
          <a:lnRef idx="0"/>
          <a:fillRef idx="0"/>
          <a:effectRef idx="0"/>
          <a:fontRef idx="minor"/>
        </p:style>
        <p:txBody>
          <a:bodyPr lIns="0" rIns="0" tIns="0" bIns="0"/>
          <a:p>
            <a:pPr algn="just">
              <a:lnSpc>
                <a:spcPct val="100000"/>
              </a:lnSpc>
            </a:pPr>
            <a:r>
              <a:rPr lang="it-IT" sz="2000" spc="-1" strike="noStrike">
                <a:solidFill>
                  <a:srgbClr val="000000"/>
                </a:solidFill>
                <a:uFill>
                  <a:solidFill>
                    <a:srgbClr val="ffffff"/>
                  </a:solidFill>
                </a:uFill>
                <a:latin typeface="Georgia;Times New Roman"/>
                <a:ea typeface="Georgia;Times New Roman"/>
              </a:rPr>
              <a:t>Per quanto concerne le collaborazioni plurime possiamo considerarle redditi di lavoro assimilati a quelli da lavoro dipendente.</a:t>
            </a:r>
            <a:endParaRPr lang="it-IT" sz="18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Georgia;Times New Roman"/>
                <a:ea typeface="Georgia;Times New Roman"/>
              </a:rPr>
              <a:t>Sugli stessi saranno, quindi, operate tutte le ritenute previdenziali e assistenziali come se si trattasse di stipendio.</a:t>
            </a:r>
            <a:endParaRPr lang="it-IT" sz="18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Georgia;Times New Roman"/>
                <a:ea typeface="Georgia;Times New Roman"/>
              </a:rPr>
              <a:t>I compensi vanno comunicati al M.E.F. attraverso la gestione dei compensi accessori presente sul SIDI e saranno oggetto di conguaglio previdenziale e assistenziale.</a:t>
            </a:r>
            <a:endParaRPr lang="it-IT" sz="18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Georgia;Times New Roman"/>
                <a:ea typeface="Georgia;Times New Roman"/>
              </a:rPr>
              <a:t>Per quanto concerne le prestazioni occasionali viene operata la ritenuta a titolo di acconto pari al 20%, elevabile all'aliquota richiesta dall'esperto, e l'IRAP.</a:t>
            </a:r>
            <a:endParaRPr lang="it-IT" sz="18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Georgia;Times New Roman"/>
                <a:ea typeface="Georgia;Times New Roman"/>
              </a:rPr>
              <a:t>Se l'esperto è titolare di P.IVA non si applica l'IRAP in quanto l'una esclude l'altra.</a:t>
            </a:r>
            <a:endParaRPr lang="it-IT" sz="18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Georgia;Times New Roman"/>
                <a:ea typeface="Georgia;Times New Roman"/>
              </a:rPr>
              <a:t>Per tali compensi viene rilasciata la certificazione unica e sarà obbligo dell'esperto esporli nella dichiarazione dei redditi.</a:t>
            </a:r>
            <a:endParaRPr lang="it-IT" sz="18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Georgia;Times New Roman"/>
                <a:ea typeface="Georgia;Times New Roman"/>
              </a:rPr>
              <a:t>Per quanto concerne il rimborso delle spese documentate, </a:t>
            </a:r>
            <a:r>
              <a:rPr b="1" lang="it-IT" sz="2000" spc="-1" strike="noStrike" u="sng">
                <a:solidFill>
                  <a:srgbClr val="000000"/>
                </a:solidFill>
                <a:uFill>
                  <a:solidFill>
                    <a:srgbClr val="ffffff"/>
                  </a:solidFill>
                </a:uFill>
                <a:latin typeface="Georgia;Times New Roman"/>
                <a:ea typeface="Georgia;Times New Roman"/>
              </a:rPr>
              <a:t>sostenute per conto del committente</a:t>
            </a:r>
            <a:r>
              <a:rPr lang="it-IT" sz="2000" spc="-1" strike="noStrike">
                <a:solidFill>
                  <a:srgbClr val="000000"/>
                </a:solidFill>
                <a:uFill>
                  <a:solidFill>
                    <a:srgbClr val="ffffff"/>
                  </a:solidFill>
                </a:uFill>
                <a:latin typeface="Georgia;Times New Roman"/>
                <a:ea typeface="Georgia;Times New Roman"/>
              </a:rPr>
              <a:t>:</a:t>
            </a:r>
            <a:endParaRPr lang="it-IT" sz="1800" spc="-1" strike="noStrike">
              <a:solidFill>
                <a:srgbClr val="000000"/>
              </a:solidFill>
              <a:uFill>
                <a:solidFill>
                  <a:srgbClr val="ffffff"/>
                </a:solidFill>
              </a:uFill>
              <a:latin typeface="Arial"/>
            </a:endParaRPr>
          </a:p>
          <a:p>
            <a:pPr marL="216000" indent="-216000" algn="just">
              <a:lnSpc>
                <a:spcPct val="100000"/>
              </a:lnSpc>
              <a:buClr>
                <a:srgbClr val="000000"/>
              </a:buClr>
              <a:buFont typeface="StarSymbol"/>
              <a:buAutoNum type="arabicParenR"/>
            </a:pPr>
            <a:r>
              <a:rPr lang="it-IT" sz="2000" spc="-1" strike="noStrike">
                <a:solidFill>
                  <a:srgbClr val="000000"/>
                </a:solidFill>
                <a:uFill>
                  <a:solidFill>
                    <a:srgbClr val="ffffff"/>
                  </a:solidFill>
                </a:uFill>
                <a:latin typeface="Georgia;Times New Roman"/>
                <a:ea typeface="Georgia;Times New Roman"/>
              </a:rPr>
              <a:t>se effettuato in maniera forfetaria fanno parte della base imponibile;</a:t>
            </a:r>
            <a:endParaRPr lang="it-IT" sz="1800" spc="-1" strike="noStrike">
              <a:solidFill>
                <a:srgbClr val="000000"/>
              </a:solidFill>
              <a:uFill>
                <a:solidFill>
                  <a:srgbClr val="ffffff"/>
                </a:solidFill>
              </a:uFill>
              <a:latin typeface="Arial"/>
            </a:endParaRPr>
          </a:p>
          <a:p>
            <a:pPr marL="216000" indent="-216000" algn="just">
              <a:lnSpc>
                <a:spcPct val="100000"/>
              </a:lnSpc>
              <a:buClr>
                <a:srgbClr val="000000"/>
              </a:buClr>
              <a:buFont typeface="StarSymbol"/>
              <a:buAutoNum type="arabicParenR"/>
            </a:pPr>
            <a:r>
              <a:rPr lang="it-IT" sz="2000" spc="-1" strike="noStrike">
                <a:solidFill>
                  <a:srgbClr val="000000"/>
                </a:solidFill>
                <a:uFill>
                  <a:solidFill>
                    <a:srgbClr val="ffffff"/>
                  </a:solidFill>
                </a:uFill>
                <a:latin typeface="Georgia;Times New Roman"/>
                <a:ea typeface="Georgia;Times New Roman"/>
              </a:rPr>
              <a:t>a piè di lista non rientrano nella predetta.</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35" dur="indefinite" restart="never" nodeType="tmRoot">
          <p:childTnLst>
            <p:seq>
              <p:cTn id="36"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8"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Cause di risoluzione del contratto</a:t>
            </a:r>
            <a:endParaRPr lang="it-IT" sz="1800" spc="-1" strike="noStrike">
              <a:solidFill>
                <a:srgbClr val="000000"/>
              </a:solidFill>
              <a:uFill>
                <a:solidFill>
                  <a:srgbClr val="ffffff"/>
                </a:solidFill>
              </a:uFill>
              <a:latin typeface="Arial"/>
            </a:endParaRPr>
          </a:p>
        </p:txBody>
      </p:sp>
      <p:sp>
        <p:nvSpPr>
          <p:cNvPr id="39" name="CustomShape 2"/>
          <p:cNvSpPr/>
          <p:nvPr/>
        </p:nvSpPr>
        <p:spPr>
          <a:xfrm>
            <a:off x="504000" y="1769040"/>
            <a:ext cx="9070560" cy="441720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Arial"/>
                <a:ea typeface="DejaVu Sans"/>
              </a:rPr>
              <a:t>Di risoluzione si può parlare solo nei contratti a prestazioni corrispettive e che questa si giustifica solo quando viene meno il sinallagma funzionale, vediamo in quali casi si può risolvere, e quindi far venir meno, il contratto.</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Casi di risoluzione:</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u="sng">
                <a:solidFill>
                  <a:srgbClr val="0000ff"/>
                </a:solidFill>
                <a:uFill>
                  <a:solidFill>
                    <a:srgbClr val="ffffff"/>
                  </a:solidFill>
                </a:uFill>
                <a:latin typeface="Arial"/>
                <a:ea typeface="DejaVu Sans"/>
                <a:hlinkClick r:id="rId1"/>
              </a:rPr>
              <a:t>la risoluzione per inadempimento;</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u="sng">
                <a:solidFill>
                  <a:srgbClr val="0000ff"/>
                </a:solidFill>
                <a:uFill>
                  <a:solidFill>
                    <a:srgbClr val="ffffff"/>
                  </a:solidFill>
                </a:uFill>
                <a:latin typeface="Arial"/>
                <a:ea typeface="DejaVu Sans"/>
                <a:hlinkClick r:id="rId2"/>
              </a:rPr>
              <a:t>la risoluzione per impossibilità sopravvenuta;</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u="sng">
                <a:solidFill>
                  <a:srgbClr val="0000ff"/>
                </a:solidFill>
                <a:uFill>
                  <a:solidFill>
                    <a:srgbClr val="ffffff"/>
                  </a:solidFill>
                </a:uFill>
                <a:latin typeface="Arial"/>
                <a:ea typeface="DejaVu Sans"/>
                <a:hlinkClick r:id="rId3"/>
              </a:rPr>
              <a:t>la risoluzione per eccessiva onerosità.</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b="1" lang="it-IT" sz="2400" spc="-1" strike="noStrike" u="sng">
                <a:solidFill>
                  <a:srgbClr val="000000"/>
                </a:solidFill>
                <a:uFill>
                  <a:solidFill>
                    <a:srgbClr val="ffffff"/>
                  </a:solidFill>
                </a:uFill>
                <a:latin typeface="Arial"/>
                <a:ea typeface="DejaVu Sans"/>
              </a:rPr>
              <a:t>A queste si aggiunga il c.d. recesso per mutuo dissenso, ossia, entrambe le parti intendono porre fine al contratto.</a:t>
            </a:r>
            <a:endParaRPr lang="it-IT" sz="1800" spc="-1" strike="noStrike">
              <a:solidFill>
                <a:srgbClr val="000000"/>
              </a:solidFill>
              <a:uFill>
                <a:solidFill>
                  <a:srgbClr val="ffffff"/>
                </a:solidFill>
              </a:uFill>
              <a:latin typeface="Arial"/>
            </a:endParaRPr>
          </a:p>
        </p:txBody>
      </p:sp>
    </p:spTree>
  </p:cSld>
  <p:timing>
    <p:tnLst>
      <p:par>
        <p:cTn id="3" dur="indefinite" restart="never" nodeType="tmRoot">
          <p:childTnLst>
            <p:seq>
              <p:cTn id="4"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0"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Inadempimento</a:t>
            </a:r>
            <a:endParaRPr lang="it-IT" sz="1800" spc="-1" strike="noStrike">
              <a:solidFill>
                <a:srgbClr val="000000"/>
              </a:solidFill>
              <a:uFill>
                <a:solidFill>
                  <a:srgbClr val="ffffff"/>
                </a:solidFill>
              </a:uFill>
              <a:latin typeface="Arial"/>
            </a:endParaRPr>
          </a:p>
        </p:txBody>
      </p:sp>
      <p:sp>
        <p:nvSpPr>
          <p:cNvPr id="41" name="CustomShape 2"/>
          <p:cNvSpPr/>
          <p:nvPr/>
        </p:nvSpPr>
        <p:spPr>
          <a:xfrm>
            <a:off x="504000" y="1769040"/>
            <a:ext cx="9070560" cy="505368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Arial"/>
                <a:ea typeface="DejaVu Sans"/>
              </a:rPr>
              <a:t>Una delle parti non adempie al contratto che, quindi, può essere sciolto.</a:t>
            </a:r>
            <a:endParaRPr lang="it-IT" sz="1800" spc="-1" strike="noStrike">
              <a:solidFill>
                <a:srgbClr val="000000"/>
              </a:solidFill>
              <a:uFill>
                <a:solidFill>
                  <a:srgbClr val="ffffff"/>
                </a:solidFill>
              </a:uFill>
              <a:latin typeface="Arial"/>
            </a:endParaRPr>
          </a:p>
          <a:p>
            <a:pPr algn="just">
              <a:lnSpc>
                <a:spcPct val="100000"/>
              </a:lnSpc>
            </a:pPr>
            <a:r>
              <a:rPr lang="it-IT" sz="2200" spc="-1" strike="noStrike">
                <a:solidFill>
                  <a:srgbClr val="000000"/>
                </a:solidFill>
                <a:uFill>
                  <a:solidFill>
                    <a:srgbClr val="ffffff"/>
                  </a:solidFill>
                </a:uFill>
                <a:latin typeface="Arial"/>
                <a:ea typeface="DejaVu Sans"/>
              </a:rPr>
              <a:t>I motivi di questa limitazione sono intuitivi, ma quale che sia la scelta, alla parte adempiente spetterà comunque il risarcimento del danno subìto per comportamento dell'altra parte. </a:t>
            </a:r>
            <a:endParaRPr lang="it-IT" sz="1800" spc="-1" strike="noStrike">
              <a:solidFill>
                <a:srgbClr val="000000"/>
              </a:solidFill>
              <a:uFill>
                <a:solidFill>
                  <a:srgbClr val="ffffff"/>
                </a:solidFill>
              </a:uFill>
              <a:latin typeface="Arial"/>
            </a:endParaRPr>
          </a:p>
          <a:p>
            <a:pPr algn="just">
              <a:lnSpc>
                <a:spcPct val="100000"/>
              </a:lnSpc>
            </a:pPr>
            <a:r>
              <a:rPr lang="it-IT" sz="2200" spc="-1" strike="noStrike">
                <a:solidFill>
                  <a:srgbClr val="000000"/>
                </a:solidFill>
                <a:uFill>
                  <a:solidFill>
                    <a:srgbClr val="ffffff"/>
                  </a:solidFill>
                </a:uFill>
                <a:latin typeface="Arial"/>
                <a:ea typeface="DejaVu Sans"/>
              </a:rPr>
              <a:t>L'art. 1453 dispone, infatti, che il risarcimento del danno spetta "in ogni caso" riferendosi, cioè, sia ai casi di richiesta di adempimento, sia ai casi di risoluzione, sempreché il danno si sia in effetti verificato.</a:t>
            </a:r>
            <a:endParaRPr lang="it-IT" sz="1800" spc="-1" strike="noStrike">
              <a:solidFill>
                <a:srgbClr val="000000"/>
              </a:solidFill>
              <a:uFill>
                <a:solidFill>
                  <a:srgbClr val="ffffff"/>
                </a:solidFill>
              </a:uFill>
              <a:latin typeface="Arial"/>
            </a:endParaRPr>
          </a:p>
          <a:p>
            <a:pPr algn="just">
              <a:lnSpc>
                <a:spcPct val="100000"/>
              </a:lnSpc>
            </a:pPr>
            <a:r>
              <a:rPr lang="it-IT" sz="2200" spc="-1" strike="noStrike">
                <a:solidFill>
                  <a:srgbClr val="000000"/>
                </a:solidFill>
                <a:uFill>
                  <a:solidFill>
                    <a:srgbClr val="ffffff"/>
                  </a:solidFill>
                </a:uFill>
                <a:latin typeface="Arial"/>
                <a:ea typeface="DejaVu Sans"/>
              </a:rPr>
              <a:t>Bisogna considerare, però, anche un altro importante aspetto relativo alla risoluzione del contratto; </a:t>
            </a:r>
            <a:endParaRPr lang="it-IT" sz="1800" spc="-1" strike="noStrike">
              <a:solidFill>
                <a:srgbClr val="000000"/>
              </a:solidFill>
              <a:uFill>
                <a:solidFill>
                  <a:srgbClr val="ffffff"/>
                </a:solidFill>
              </a:uFill>
              <a:latin typeface="Arial"/>
            </a:endParaRPr>
          </a:p>
          <a:p>
            <a:pPr algn="just">
              <a:lnSpc>
                <a:spcPct val="100000"/>
              </a:lnSpc>
            </a:pPr>
            <a:r>
              <a:rPr lang="it-IT" sz="2200" spc="-1" strike="noStrike">
                <a:solidFill>
                  <a:srgbClr val="000000"/>
                </a:solidFill>
                <a:uFill>
                  <a:solidFill>
                    <a:srgbClr val="ffffff"/>
                  </a:solidFill>
                </a:uFill>
                <a:latin typeface="Arial"/>
                <a:ea typeface="DejaVu Sans"/>
              </a:rPr>
              <a:t>il codice all'art. 1453 parla, appunto, di inadempimento, per aversi risoluzione, facendo intendere che questo inadempimento deve derivare da colpa del debitore; di conseguenza in mancanza di colpa del debitore, non sarà possibile chiedere la risoluzione, e, ovviamente, ottenere il risarcimento del danno, che ha come presupposto proprio la colpa del debitore, che, però, è presunta (v. Cass. civ. n.2853/2005)</a:t>
            </a:r>
            <a:endParaRPr lang="it-IT" sz="1800" spc="-1" strike="noStrike">
              <a:solidFill>
                <a:srgbClr val="000000"/>
              </a:solidFill>
              <a:uFill>
                <a:solidFill>
                  <a:srgbClr val="ffffff"/>
                </a:solidFill>
              </a:uFill>
              <a:latin typeface="Arial"/>
            </a:endParaRPr>
          </a:p>
        </p:txBody>
      </p:sp>
    </p:spTree>
  </p:cSld>
  <p:timing>
    <p:tnLst>
      <p:par>
        <p:cTn id="5" dur="indefinite" restart="never" nodeType="tmRoot">
          <p:childTnLst>
            <p:seq>
              <p:cTn id="6"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2"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Impossibilità sopravvenuta</a:t>
            </a:r>
            <a:endParaRPr lang="it-IT" sz="1800" spc="-1" strike="noStrike">
              <a:solidFill>
                <a:srgbClr val="000000"/>
              </a:solidFill>
              <a:uFill>
                <a:solidFill>
                  <a:srgbClr val="ffffff"/>
                </a:solidFill>
              </a:uFill>
              <a:latin typeface="Arial"/>
            </a:endParaRPr>
          </a:p>
        </p:txBody>
      </p:sp>
      <p:sp>
        <p:nvSpPr>
          <p:cNvPr id="43" name="CustomShape 2"/>
          <p:cNvSpPr/>
          <p:nvPr/>
        </p:nvSpPr>
        <p:spPr>
          <a:xfrm>
            <a:off x="504000" y="1769040"/>
            <a:ext cx="9070560" cy="438336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Arial"/>
                <a:ea typeface="DejaVu Sans"/>
              </a:rPr>
              <a:t>Una delle obbligazioni contrattuali non può essere più adempiuta, quindi, viene meno il rapporto di sinallagmaticità e il contratto viene sciolto.</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Il motivo della risoluzione va ricercato nel fatto che nei contratti a prestazioni corrispettive le diverse prestazioni sono legate tra loro dal sinallagma; il venir meno di una prestazione, quindi, libera l'altra parte dalla sua prestazione e questo risultato si ottiene, appunto, attraverso la risoluzione del contratto.</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Verificatasi l'impossibilità, secondo l'art. 1463, non si potrà più chiedere l'altra prestazione e sorgerà anche l'obbligo di restituzione di ciò che si sia già ricevuto, secondo le norme sulla ripetizione dell'indebito (art. 2033 c.c.).</a:t>
            </a:r>
            <a:endParaRPr lang="it-IT" sz="1800" spc="-1" strike="noStrike">
              <a:solidFill>
                <a:srgbClr val="000000"/>
              </a:solidFill>
              <a:uFill>
                <a:solidFill>
                  <a:srgbClr val="ffffff"/>
                </a:solidFill>
              </a:uFill>
              <a:latin typeface="Arial"/>
            </a:endParaRPr>
          </a:p>
        </p:txBody>
      </p:sp>
    </p:spTree>
  </p:cSld>
  <p:timing>
    <p:tnLst>
      <p:par>
        <p:cTn id="7" dur="indefinite" restart="never" nodeType="tmRoot">
          <p:childTnLst>
            <p:seq>
              <p:cTn id="8"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4"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Eccessiva onerosità</a:t>
            </a:r>
            <a:endParaRPr lang="it-IT" sz="1800" spc="-1" strike="noStrike">
              <a:solidFill>
                <a:srgbClr val="000000"/>
              </a:solidFill>
              <a:uFill>
                <a:solidFill>
                  <a:srgbClr val="ffffff"/>
                </a:solidFill>
              </a:uFill>
              <a:latin typeface="Arial"/>
            </a:endParaRPr>
          </a:p>
        </p:txBody>
      </p:sp>
      <p:sp>
        <p:nvSpPr>
          <p:cNvPr id="45" name="CustomShape 2"/>
          <p:cNvSpPr/>
          <p:nvPr/>
        </p:nvSpPr>
        <p:spPr>
          <a:xfrm>
            <a:off x="504000" y="1769040"/>
            <a:ext cx="9070560" cy="438336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Georgia;Times New Roman"/>
                <a:ea typeface="Georgia;Times New Roman"/>
              </a:rPr>
              <a:t>nei contratti ad esecuzione periodica, continuata o a esecuzione differita, in presenza di eventi straordinari e imprevedibili che rendono eccessivamente onerosa una prestazione, la parte che deve eseguire questa prestazione può chiedere la risoluzione del contratto poiché divenuto eccessivamente oneroso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Georgia;Times New Roman"/>
                <a:ea typeface="Georgia;Times New Roman"/>
              </a:rPr>
              <a:t>Poniamo che una parte si sia obbligata a fornire all'altra periodicamente un certo numero di componenti per computer ad un prezzo stabilito; un disastroso terremoto nella zona di produzione, poniamo Taiwan , fa salire vertiginosamente i prezzi di questi componenti. È ovvio che se l'altra parte non accetta di pagare il nuovo prezzo, al fornitore non resterà altra strada che chiedere la risoluzione per eccessiva onerosità.</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9" dur="indefinite" restart="never" nodeType="tmRoot">
          <p:childTnLst>
            <p:seq>
              <p:cTn id="10"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6"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Clausole vessatorie</a:t>
            </a:r>
            <a:endParaRPr lang="it-IT" sz="1800" spc="-1" strike="noStrike">
              <a:solidFill>
                <a:srgbClr val="000000"/>
              </a:solidFill>
              <a:uFill>
                <a:solidFill>
                  <a:srgbClr val="ffffff"/>
                </a:solidFill>
              </a:uFill>
              <a:latin typeface="Arial"/>
            </a:endParaRPr>
          </a:p>
        </p:txBody>
      </p:sp>
      <p:sp>
        <p:nvSpPr>
          <p:cNvPr id="47" name="CustomShape 2"/>
          <p:cNvSpPr/>
          <p:nvPr/>
        </p:nvSpPr>
        <p:spPr>
          <a:xfrm>
            <a:off x="504000" y="1769040"/>
            <a:ext cx="9070560" cy="438336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Georgia;Times New Roman"/>
                <a:ea typeface="Georgia;Times New Roman"/>
              </a:rPr>
              <a:t>Sono quelle che:</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Georgia;Times New Roman"/>
                <a:ea typeface="Georgia;Times New Roman"/>
              </a:rPr>
              <a:t>stabiliscono limitazioni di responsabilità;</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Georgia;Times New Roman"/>
                <a:ea typeface="Georgia;Times New Roman"/>
              </a:rPr>
              <a:t>danno facoltà di recedere dal contratto;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Georgia;Times New Roman"/>
                <a:ea typeface="Georgia;Times New Roman"/>
              </a:rPr>
              <a:t>sospendono l'esecuzione del contratto;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Georgia;Times New Roman"/>
                <a:ea typeface="Georgia;Times New Roman"/>
              </a:rPr>
              <a:t>stabiliscono a carico dell'altro contraente delle decadenze;</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Georgia;Times New Roman"/>
                <a:ea typeface="Georgia;Times New Roman"/>
              </a:rPr>
              <a:t>limitano la facoltà di proporre eccezioni;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Georgia;Times New Roman"/>
                <a:ea typeface="Georgia;Times New Roman"/>
              </a:rPr>
              <a:t>restringono la libertà contrattuale nei confronti dei terzi;</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Georgia;Times New Roman"/>
                <a:ea typeface="Georgia;Times New Roman"/>
              </a:rPr>
              <a:t>impongono tacite proroghe e rinnovazioni contrattuali , clausole compromissorie o deroghe alla competenza dell'attività giudiziaria;</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ctr">
              <a:lnSpc>
                <a:spcPct val="100000"/>
              </a:lnSpc>
            </a:pPr>
            <a:r>
              <a:rPr b="1" lang="it-IT" sz="2400" spc="-1" strike="noStrike" u="sng">
                <a:solidFill>
                  <a:srgbClr val="000000"/>
                </a:solidFill>
                <a:uFill>
                  <a:solidFill>
                    <a:srgbClr val="ffffff"/>
                  </a:solidFill>
                </a:uFill>
                <a:latin typeface="Georgia;Times New Roman"/>
                <a:ea typeface="Georgia;Times New Roman"/>
              </a:rPr>
              <a:t>Vanno approvate per iscritto altrimenti non sono valide. </a:t>
            </a:r>
            <a:endParaRPr lang="it-IT" sz="1800" spc="-1" strike="noStrike">
              <a:solidFill>
                <a:srgbClr val="000000"/>
              </a:solidFill>
              <a:uFill>
                <a:solidFill>
                  <a:srgbClr val="ffffff"/>
                </a:solidFill>
              </a:uFill>
              <a:latin typeface="Arial"/>
            </a:endParaRPr>
          </a:p>
          <a:p>
            <a:pPr algn="ctr">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1" dur="indefinite" restart="never" nodeType="tmRoot">
          <p:childTnLst>
            <p:seq>
              <p:cTn id="12"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8"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Divieti per i contratti pubblici</a:t>
            </a:r>
            <a:endParaRPr lang="it-IT" sz="1800" spc="-1" strike="noStrike">
              <a:solidFill>
                <a:srgbClr val="000000"/>
              </a:solidFill>
              <a:uFill>
                <a:solidFill>
                  <a:srgbClr val="ffffff"/>
                </a:solidFill>
              </a:uFill>
              <a:latin typeface="Arial"/>
            </a:endParaRPr>
          </a:p>
        </p:txBody>
      </p:sp>
      <p:sp>
        <p:nvSpPr>
          <p:cNvPr id="49" name="CustomShape 2"/>
          <p:cNvSpPr/>
          <p:nvPr/>
        </p:nvSpPr>
        <p:spPr>
          <a:xfrm>
            <a:off x="504000" y="1769040"/>
            <a:ext cx="9070560" cy="438336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Georgia;Times New Roman"/>
                <a:ea typeface="Georgia;Times New Roman"/>
              </a:rPr>
              <a:t>Non possono essere ceduti;</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Georgia;Times New Roman"/>
                <a:ea typeface="Georgia;Times New Roman"/>
              </a:rPr>
              <a:t>Non possono prevedere il tacito rinnovo;</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3" dur="indefinite" restart="never" nodeType="tmRoot">
          <p:childTnLst>
            <p:seq>
              <p:cTn id="14"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0"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Disposizioni specifiche</a:t>
            </a:r>
            <a:endParaRPr lang="it-IT" sz="1800" spc="-1" strike="noStrike">
              <a:solidFill>
                <a:srgbClr val="000000"/>
              </a:solidFill>
              <a:uFill>
                <a:solidFill>
                  <a:srgbClr val="ffffff"/>
                </a:solidFill>
              </a:uFill>
              <a:latin typeface="Arial"/>
            </a:endParaRPr>
          </a:p>
        </p:txBody>
      </p:sp>
      <p:sp>
        <p:nvSpPr>
          <p:cNvPr id="51" name="CustomShape 2"/>
          <p:cNvSpPr/>
          <p:nvPr/>
        </p:nvSpPr>
        <p:spPr>
          <a:xfrm>
            <a:off x="504000" y="1769040"/>
            <a:ext cx="9070560" cy="4931640"/>
          </a:xfrm>
          <a:prstGeom prst="rect">
            <a:avLst/>
          </a:prstGeom>
          <a:noFill/>
          <a:ln>
            <a:noFill/>
          </a:ln>
        </p:spPr>
        <p:style>
          <a:lnRef idx="0"/>
          <a:fillRef idx="0"/>
          <a:effectRef idx="0"/>
          <a:fontRef idx="minor"/>
        </p:style>
        <p:txBody>
          <a:bodyPr lIns="0" rIns="0" tIns="0" bIns="0"/>
          <a:p>
            <a:pPr algn="just">
              <a:lnSpc>
                <a:spcPct val="100000"/>
              </a:lnSpc>
            </a:pPr>
            <a:r>
              <a:rPr lang="it-IT" sz="2200" spc="-1" strike="noStrike">
                <a:solidFill>
                  <a:srgbClr val="000000"/>
                </a:solidFill>
                <a:uFill>
                  <a:solidFill>
                    <a:srgbClr val="ffffff"/>
                  </a:solidFill>
                </a:uFill>
                <a:latin typeface="Georgia;Times New Roman"/>
                <a:ea typeface="Georgia;Times New Roman"/>
              </a:rPr>
              <a:t>Nella fase dell’esecuzione del contratto sono poi riconosciuti all’amministrazione specifici poteri di intervento unilaterale riconducibili alla capacità speciale di </a:t>
            </a:r>
            <a:r>
              <a:rPr lang="it-IT" sz="2200" spc="-1" strike="noStrike" u="sng">
                <a:solidFill>
                  <a:srgbClr val="0000ff"/>
                </a:solidFill>
                <a:uFill>
                  <a:solidFill>
                    <a:srgbClr val="ffffff"/>
                  </a:solidFill>
                </a:uFill>
                <a:latin typeface="Georgia;Times New Roman"/>
                <a:ea typeface="Georgia;Times New Roman"/>
                <a:hlinkClick r:id="rId1"/>
              </a:rPr>
              <a:t>autotutela</a:t>
            </a:r>
            <a:r>
              <a:rPr lang="it-IT" sz="2200" spc="-1" strike="noStrike">
                <a:solidFill>
                  <a:srgbClr val="000000"/>
                </a:solidFill>
                <a:uFill>
                  <a:solidFill>
                    <a:srgbClr val="ffffff"/>
                  </a:solidFill>
                </a:uFill>
                <a:latin typeface="Georgia;Times New Roman"/>
                <a:ea typeface="Georgia;Times New Roman"/>
              </a:rPr>
              <a:t>. L’esercizio di tali poteri può incidere, anche con effetto risolutivo, sul rapporto obbligatorio costituito con il contratto. </a:t>
            </a:r>
            <a:r>
              <a:rPr b="1" lang="it-IT" sz="2200" spc="-1" strike="noStrike" u="sng">
                <a:solidFill>
                  <a:srgbClr val="000000"/>
                </a:solidFill>
                <a:uFill>
                  <a:solidFill>
                    <a:srgbClr val="ffffff"/>
                  </a:solidFill>
                </a:uFill>
                <a:latin typeface="Georgia;Times New Roman"/>
                <a:ea typeface="Georgia;Times New Roman"/>
              </a:rPr>
              <a:t>In questo quadro, vanno ricordati, in particolare, i seguenti poteri dell’amministrazione:</a:t>
            </a:r>
            <a:r>
              <a:rPr lang="it-IT" sz="2200" spc="-1" strike="noStrike">
                <a:solidFill>
                  <a:srgbClr val="000000"/>
                </a:solidFill>
                <a:uFill>
                  <a:solidFill>
                    <a:srgbClr val="ffffff"/>
                  </a:solidFill>
                </a:uFill>
                <a:latin typeface="Georgia;Times New Roman"/>
                <a:ea typeface="Georgia;Times New Roman"/>
              </a:rPr>
              <a:t> a) di sostituirsi alla controparte nell’esecuzione del contratto; b) di disporre l’anticipata esecuzione del contratto di appalto, prima della sua approvazione, in casi di urgenza; c) di rescindere il contratto qualora il contraente privato si renda colpevole di frode o di grave negligenza, o contravvenga agli obblighi e alle condizioni stipulate; d) di recedere unilateralmente dal contratto; e) di sospendere l’esecuzione del contratto quando particolari circostanze ne impediscano temporaneamente l’esecuzione a regola d’arte.</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5" dur="indefinite" restart="never" nodeType="tmRoot">
          <p:childTnLst>
            <p:seq>
              <p:cTn id="16"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2" name="CustomShape 1"/>
          <p:cNvSpPr/>
          <p:nvPr/>
        </p:nvSpPr>
        <p:spPr>
          <a:xfrm>
            <a:off x="504000" y="301320"/>
            <a:ext cx="9070560" cy="12610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Tipologia dei contratti</a:t>
            </a:r>
            <a:endParaRPr lang="it-IT" sz="1800" spc="-1" strike="noStrike">
              <a:solidFill>
                <a:srgbClr val="000000"/>
              </a:solidFill>
              <a:uFill>
                <a:solidFill>
                  <a:srgbClr val="ffffff"/>
                </a:solidFill>
              </a:uFill>
              <a:latin typeface="Arial"/>
            </a:endParaRPr>
          </a:p>
        </p:txBody>
      </p:sp>
      <p:sp>
        <p:nvSpPr>
          <p:cNvPr id="53" name="CustomShape 2"/>
          <p:cNvSpPr/>
          <p:nvPr/>
        </p:nvSpPr>
        <p:spPr>
          <a:xfrm>
            <a:off x="504000" y="1769040"/>
            <a:ext cx="9070560" cy="4383360"/>
          </a:xfrm>
          <a:prstGeom prst="rect">
            <a:avLst/>
          </a:prstGeom>
          <a:noFill/>
          <a:ln>
            <a:noFill/>
          </a:ln>
        </p:spPr>
        <p:style>
          <a:lnRef idx="0"/>
          <a:fillRef idx="0"/>
          <a:effectRef idx="0"/>
          <a:fontRef idx="minor"/>
        </p:style>
        <p:txBody>
          <a:bodyPr lIns="0" rIns="0" tIns="0" bIns="0"/>
          <a:p>
            <a:pPr marL="216000" indent="-214920" algn="just">
              <a:lnSpc>
                <a:spcPct val="100000"/>
              </a:lnSpc>
              <a:buClr>
                <a:srgbClr val="000000"/>
              </a:buClr>
              <a:buFont typeface="StarSymbol"/>
              <a:buAutoNum type="arabicParenR"/>
            </a:pPr>
            <a:r>
              <a:rPr lang="it-IT" sz="3600" spc="-1" strike="noStrike">
                <a:solidFill>
                  <a:srgbClr val="000000"/>
                </a:solidFill>
                <a:uFill>
                  <a:solidFill>
                    <a:srgbClr val="ffffff"/>
                  </a:solidFill>
                </a:uFill>
                <a:latin typeface="Georgia;Times New Roman"/>
                <a:ea typeface="Georgia;Times New Roman"/>
              </a:rPr>
              <a:t> </a:t>
            </a:r>
            <a:r>
              <a:rPr lang="it-IT" sz="3600" spc="-1" strike="noStrike">
                <a:solidFill>
                  <a:srgbClr val="000000"/>
                </a:solidFill>
                <a:uFill>
                  <a:solidFill>
                    <a:srgbClr val="ffffff"/>
                  </a:solidFill>
                </a:uFill>
                <a:latin typeface="Georgia;Times New Roman"/>
                <a:ea typeface="Georgia;Times New Roman"/>
              </a:rPr>
              <a:t>di acquisto/noleggio di beni e servizi;</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3600" spc="-1" strike="noStrike">
                <a:solidFill>
                  <a:srgbClr val="000000"/>
                </a:solidFill>
                <a:uFill>
                  <a:solidFill>
                    <a:srgbClr val="ffffff"/>
                  </a:solidFill>
                </a:uFill>
                <a:latin typeface="Georgia;Times New Roman"/>
                <a:ea typeface="Georgia;Times New Roman"/>
              </a:rPr>
              <a:t> </a:t>
            </a:r>
            <a:r>
              <a:rPr lang="it-IT" sz="3600" spc="-1" strike="noStrike">
                <a:solidFill>
                  <a:srgbClr val="000000"/>
                </a:solidFill>
                <a:uFill>
                  <a:solidFill>
                    <a:srgbClr val="ffffff"/>
                  </a:solidFill>
                </a:uFill>
                <a:latin typeface="Georgia;Times New Roman"/>
                <a:ea typeface="Georgia;Times New Roman"/>
              </a:rPr>
              <a:t>di prestazione d'opera occasionale;</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3600" spc="-1" strike="noStrike">
                <a:solidFill>
                  <a:srgbClr val="000000"/>
                </a:solidFill>
                <a:uFill>
                  <a:solidFill>
                    <a:srgbClr val="ffffff"/>
                  </a:solidFill>
                </a:uFill>
                <a:latin typeface="Georgia;Times New Roman"/>
                <a:ea typeface="Georgia;Times New Roman"/>
              </a:rPr>
              <a:t> </a:t>
            </a:r>
            <a:r>
              <a:rPr lang="it-IT" sz="3600" spc="-1" strike="noStrike">
                <a:solidFill>
                  <a:srgbClr val="000000"/>
                </a:solidFill>
                <a:uFill>
                  <a:solidFill>
                    <a:srgbClr val="ffffff"/>
                  </a:solidFill>
                </a:uFill>
                <a:latin typeface="Georgia;Times New Roman"/>
                <a:ea typeface="Georgia;Times New Roman"/>
              </a:rPr>
              <a:t>di collaborazione plurima;</a:t>
            </a:r>
            <a:endParaRPr lang="it-IT" sz="1800" spc="-1" strike="noStrike">
              <a:solidFill>
                <a:srgbClr val="000000"/>
              </a:solidFill>
              <a:uFill>
                <a:solidFill>
                  <a:srgbClr val="ffffff"/>
                </a:solidFill>
              </a:uFill>
              <a:latin typeface="Arial"/>
            </a:endParaRPr>
          </a:p>
          <a:p>
            <a:pPr marL="216000" indent="-214920" algn="just">
              <a:lnSpc>
                <a:spcPct val="100000"/>
              </a:lnSpc>
              <a:buClr>
                <a:srgbClr val="000000"/>
              </a:buClr>
              <a:buFont typeface="StarSymbol"/>
              <a:buAutoNum type="arabicParenR"/>
            </a:pPr>
            <a:r>
              <a:rPr lang="it-IT" sz="3600" spc="-1" strike="noStrike">
                <a:solidFill>
                  <a:srgbClr val="000000"/>
                </a:solidFill>
                <a:uFill>
                  <a:solidFill>
                    <a:srgbClr val="ffffff"/>
                  </a:solidFill>
                </a:uFill>
                <a:latin typeface="Georgia;Times New Roman"/>
                <a:ea typeface="Georgia;Times New Roman"/>
              </a:rPr>
              <a:t> </a:t>
            </a:r>
            <a:r>
              <a:rPr lang="it-IT" sz="3600" spc="-1" strike="noStrike">
                <a:solidFill>
                  <a:srgbClr val="000000"/>
                </a:solidFill>
                <a:uFill>
                  <a:solidFill>
                    <a:srgbClr val="ffffff"/>
                  </a:solidFill>
                </a:uFill>
                <a:latin typeface="Georgia;Times New Roman"/>
                <a:ea typeface="Georgia;Times New Roman"/>
              </a:rPr>
              <a:t>di supplenza</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7" dur="indefinite" restart="never" nodeType="tmRoot">
          <p:childTnLst>
            <p:seq>
              <p:cTn id="18"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otalTime>110</TotalTime>
  <Application>LibreOffice/5.0.6.3$Windows_x86 LibreOffice_project/490fc03b25318460cfc54456516ea2519c11d1aa</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2016-06-03T17:35:31Z</dcterms:created>
  <dc:language>it-IT</dc:language>
  <dcterms:modified xsi:type="dcterms:W3CDTF">2016-06-10T17:44:13Z</dcterms:modified>
  <cp:revision>21</cp:revision>
</cp:coreProperties>
</file>